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1"/>
  </p:notesMasterIdLst>
  <p:sldIdLst>
    <p:sldId id="336" r:id="rId3"/>
    <p:sldId id="256" r:id="rId4"/>
    <p:sldId id="257" r:id="rId5"/>
    <p:sldId id="258" r:id="rId6"/>
    <p:sldId id="259" r:id="rId7"/>
    <p:sldId id="260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9CE93-7C09-4CC7-AF17-6D7E30BB7C16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476A0-18E9-4F46-8C8D-20CA94346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71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83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593FAD-7753-4087-BB22-7D5876DF4D0B}" type="slidenum">
              <a:rPr lang="tr-TR" altLang="tr-TR" smtClean="0">
                <a:solidFill>
                  <a:srgbClr val="000000"/>
                </a:solidFill>
              </a:rPr>
              <a:pPr/>
              <a:t>1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DFF1-D4CD-4B9A-B18C-74C46FA2DF8C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4DF4-1C8E-435A-A52F-C27EC37B7B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56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CC59-58C8-4881-BBED-E36E64385F31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A743-8DDC-43AC-833D-51F49F21A7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21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7A74-7DCF-4EF4-A804-48A1A371F472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C008-300D-4446-92D1-0D17D8483D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68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7A7B-D24B-4A5F-AA81-50BBB4D16F8D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F05A-4CF4-4D95-BB44-594FE0CEB7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99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F396-2060-4732-B7A8-1CC1704B91DA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B669-DD2A-4481-A88B-3CD36E9AF4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04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96A2-3194-40B3-84F4-0781B0386B56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E429-C795-40A9-8227-62C313BFC0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5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6ED0-495B-4585-8853-BF19B6C34C83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A9E0-0B49-4CE4-864D-CC469C2BF5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03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B7B5-2C61-4BF7-985A-A4C1BB2842B6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482-A6C9-4DA9-85E4-383BFC9EC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2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F46B-7D5D-4661-8763-50D2DAFA1746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7124-2615-41B7-A625-6CB58B578F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37DF-CC2E-4B08-9DBC-2C402F9C038A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56DF-8FD0-4D6B-BF51-59CD3958B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420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0329-2266-4460-8C8B-45CFFD32AA51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DDB8-E2B4-48AF-B44A-624C7F5E28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3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469CFA-01C2-4BA8-A4CD-C29F2B344DF0}" type="datetimeFigureOut">
              <a:rPr lang="en-US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B8E550-E7AE-4B58-8599-65E058B76582}" type="slidenum">
              <a:rPr lang="en-US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www.igdirtso.org.tr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ctrTitle"/>
          </p:nvPr>
        </p:nvSpPr>
        <p:spPr>
          <a:xfrm>
            <a:off x="685800" y="412750"/>
            <a:ext cx="7772400" cy="2039938"/>
          </a:xfrm>
        </p:spPr>
        <p:txBody>
          <a:bodyPr/>
          <a:lstStyle/>
          <a:p>
            <a:pPr eaLnBrk="1" fontAlgn="auto" hangingPunct="1">
              <a:lnSpc>
                <a:spcPts val="1100"/>
              </a:lnSpc>
              <a:spcAft>
                <a:spcPts val="0"/>
              </a:spcAft>
              <a:defRPr/>
            </a:pP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Bu proje Avrupa Birliği ve Türkiye Cumhuriyeti</a:t>
            </a:r>
            <a:br>
              <a:rPr lang="tr-TR" altLang="tr-TR" sz="12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tarafından </a:t>
            </a:r>
            <a:r>
              <a:rPr lang="tr-TR" altLang="tr-TR" sz="1200" b="1" dirty="0">
                <a:solidFill>
                  <a:schemeClr val="tx1"/>
                </a:solidFill>
              </a:rPr>
              <a:t>f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inanse </a:t>
            </a:r>
            <a:r>
              <a:rPr lang="tr-TR" altLang="tr-TR" sz="1200" b="1" dirty="0">
                <a:solidFill>
                  <a:schemeClr val="tx1"/>
                </a:solidFill>
              </a:rPr>
              <a:t>e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dilmektedir</a:t>
            </a:r>
            <a:r>
              <a:rPr lang="tr-TR" altLang="tr-TR" sz="800" b="1" dirty="0" smtClean="0">
                <a:solidFill>
                  <a:schemeClr val="tx1"/>
                </a:solidFill>
              </a:rPr>
              <a:t>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17411" name="Resim 5" descr="C:\Users\Bilal Keskin\Desktop\PROJE 2016\PROJE DOSYALARI\GÖRÜNÜRLÜK\LOGOLAR\1. AB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4813"/>
            <a:ext cx="3619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Resim 13" descr="Açıklama: C:\Users\kerem\Desktop\mutlula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410200"/>
            <a:ext cx="89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Resim 15" descr="http://www.igdirtso.org.tr/images/modu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397500"/>
            <a:ext cx="10810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Resim 16" descr="C:\Users\Bilal Keskin\Desktop\PROJE 2016\yalova ile ortak proje\LOGOLAR\ığdır üniversitesi 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92725"/>
            <a:ext cx="8001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Resim 17" descr="F:\PROJE 2016\SÖZ. SON\Gorunurluk_Rehberi&amp;Logolar\LOGOLAR\4. IKGPRO-Yat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6438"/>
            <a:ext cx="16208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Resim 18" descr="C:\Users\Bilal Keskin\Desktop\PROJE 2016\SÖZ. SON\Gorunurluk_Rehberi&amp;Logolar\LOGOLAR\10. ISK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516438"/>
            <a:ext cx="154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Resim 19" descr="C:\Users\Bilal Keskin\Desktop\PROJE 2016\SÖZ. SON\Gorunurluk_Rehberi&amp;Logolar\LOGOLAR\2. CSGB YENI RENK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516438"/>
            <a:ext cx="133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Metin kutusu 3"/>
          <p:cNvSpPr txBox="1">
            <a:spLocks noChangeArrowheads="1"/>
          </p:cNvSpPr>
          <p:nvPr/>
        </p:nvSpPr>
        <p:spPr bwMode="auto">
          <a:xfrm>
            <a:off x="152400" y="5934075"/>
            <a:ext cx="8880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>
                <a:solidFill>
                  <a:srgbClr val="000000"/>
                </a:solidFill>
                <a:latin typeface="Swis721 Hv BT" pitchFamily="34" charset="0"/>
                <a:ea typeface="Calibri" pitchFamily="34" charset="0"/>
                <a:cs typeface="Times New Roman" pitchFamily="18" charset="0"/>
              </a:rPr>
              <a:t>Bu yayın Avrupa Birliği ve Türkiye Cumhuriyeti’nin mali katkılarıyla hazırlanmıştır. Bu yayının içeriğinden yalnızca Iğdır Üniversitesi sorumludur ve bu içerik hiçbir şekilde Avrupa Birliği veya Türkiye Cumhuriyeti’nin görüş ve tutumunu yansıtmamaktadır.</a:t>
            </a:r>
            <a:endParaRPr lang="tr-TR" altLang="tr-TR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9" name="Metin kutusu 4"/>
          <p:cNvSpPr txBox="1">
            <a:spLocks noChangeArrowheads="1"/>
          </p:cNvSpPr>
          <p:nvPr/>
        </p:nvSpPr>
        <p:spPr bwMode="auto">
          <a:xfrm>
            <a:off x="2095334" y="2768600"/>
            <a:ext cx="5181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ULAŞTIRMA VE LOJİSTİK MESLEKİ EĞİTİM</a:t>
            </a:r>
          </a:p>
          <a:p>
            <a:pPr algn="ctr"/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TAŞIMA MODELLERİ</a:t>
            </a:r>
          </a:p>
          <a:p>
            <a:pPr algn="ctr"/>
            <a:r>
              <a:rPr lang="tr-TR" alt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(DENİZYOLU TAŞIMACILIĞI</a:t>
            </a:r>
            <a:r>
              <a:rPr lang="tr-TR" alt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tr-TR" altLang="tr-T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Öğr.Gör.Hakan</a:t>
            </a: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GÜNGÖRMEZ</a:t>
            </a:r>
            <a:endParaRPr lang="tr-TR" altLang="tr-T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215370" cy="6357982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Sözleşmeye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Konu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Özellikleri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/>
              <a:t> </a:t>
            </a:r>
            <a:endParaRPr lang="tr-TR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Taşımaya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özelliklerinin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belirtilmesinde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yarar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Çünkü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eşyaların</a:t>
            </a:r>
            <a:r>
              <a:rPr lang="en-US" dirty="0" smtClean="0">
                <a:solidFill>
                  <a:srgbClr val="C00000"/>
                </a:solidFill>
              </a:rPr>
              <a:t> tipi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özellikleri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hakkındaki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göstermeyi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hassasiyeti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deneyimi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gerektirir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Taşınmak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gerek</a:t>
            </a:r>
            <a:r>
              <a:rPr lang="en-US" dirty="0" smtClean="0">
                <a:solidFill>
                  <a:srgbClr val="C00000"/>
                </a:solidFill>
              </a:rPr>
              <a:t> ham </a:t>
            </a:r>
            <a:r>
              <a:rPr lang="en-US" dirty="0" err="1" smtClean="0">
                <a:solidFill>
                  <a:srgbClr val="C00000"/>
                </a:solidFill>
              </a:rPr>
              <a:t>madde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ürün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çeşitlilik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göstermektedir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çeşitlilikten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dolayı</a:t>
            </a:r>
            <a:r>
              <a:rPr lang="en-US" dirty="0" smtClean="0">
                <a:solidFill>
                  <a:srgbClr val="C00000"/>
                </a:solidFill>
              </a:rPr>
              <a:t> her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hangi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nasıl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gerektiği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önem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kazanmaktadır</a:t>
            </a:r>
            <a:r>
              <a:rPr lang="en-US" dirty="0" smtClean="0">
                <a:solidFill>
                  <a:srgbClr val="C00000"/>
                </a:solidFill>
              </a:rPr>
              <a:t>. Bu durum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sürecinde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deneyim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gerektirmektedir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0"/>
            <a:ext cx="8501122" cy="685800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Taşıma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Sorumluluğu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Uluslararası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taahhüt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Hamburg </a:t>
            </a:r>
            <a:r>
              <a:rPr lang="en-US" dirty="0" err="1" smtClean="0">
                <a:solidFill>
                  <a:srgbClr val="C00000"/>
                </a:solidFill>
              </a:rPr>
              <a:t>Kurallarına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hareket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sadece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değil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aynı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muhafaza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etmeyi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taahhüt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etmektedir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                                         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ziyan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hasara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uğraması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gecikme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zararlardan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ziyan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hasar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gecikmeye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olaydan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muhafazası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altında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meydana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şartı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sorumludur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715404" cy="6858000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3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Zayi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Zayi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denilince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kaybolma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anlamlar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ifade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hukuku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bakımından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sahibine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alıcısına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kısmen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edilecek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özellikleri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bakımından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farklılaşmış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sayısal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eksilmiş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ortadan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kalkmış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çıkarmaktadır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yanıp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olduğu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kaybolduğu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çalındığı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yetkili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makamlarca</a:t>
            </a:r>
            <a:r>
              <a:rPr lang="en-US" dirty="0" smtClean="0">
                <a:solidFill>
                  <a:srgbClr val="C00000"/>
                </a:solidFill>
              </a:rPr>
              <a:t> el </a:t>
            </a:r>
            <a:r>
              <a:rPr lang="en-US" dirty="0" err="1" smtClean="0">
                <a:solidFill>
                  <a:srgbClr val="C00000"/>
                </a:solidFill>
              </a:rPr>
              <a:t>konulması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gönderilenden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alınmasının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mümkün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                                                                                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Hasar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Hasar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niteliği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kavramdır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azalması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sonucunda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meydana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gelen</a:t>
            </a:r>
            <a:r>
              <a:rPr lang="en-US" dirty="0" smtClean="0">
                <a:solidFill>
                  <a:srgbClr val="C00000"/>
                </a:solidFill>
              </a:rPr>
              <a:t> her </a:t>
            </a:r>
            <a:r>
              <a:rPr lang="en-US" dirty="0" err="1" smtClean="0">
                <a:solidFill>
                  <a:srgbClr val="C00000"/>
                </a:solidFill>
              </a:rPr>
              <a:t>türlü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maddi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kötüleşme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düşüklüğünü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ifade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alındığında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özelliklerini</a:t>
            </a:r>
            <a:r>
              <a:rPr lang="en-US" dirty="0" smtClean="0">
                <a:solidFill>
                  <a:srgbClr val="C00000"/>
                </a:solidFill>
              </a:rPr>
              <a:t> belli </a:t>
            </a:r>
            <a:r>
              <a:rPr lang="en-US" dirty="0" err="1" smtClean="0">
                <a:solidFill>
                  <a:srgbClr val="C00000"/>
                </a:solidFill>
              </a:rPr>
              <a:t>ölçüde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kaybetmiş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ekonomik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taşımakta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hasardan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bahsedebiliriz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durumda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kaybının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sürekli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gerçek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çıkarılamaması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gerçek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bedeller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gerektirmesi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lazımdır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Hasar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kısmında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meydana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olabilir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kısım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hasarlı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birlikte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bulundurulması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mümkün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olmaktadır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42852"/>
            <a:ext cx="8572560" cy="6715148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kısmında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meydana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hasar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kısmın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ekonomik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azaltıyorsa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meydana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hasardan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edilecektir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 lvl="3">
              <a:buNone/>
            </a:pPr>
            <a:r>
              <a:rPr lang="tr-TR" sz="2400" b="1" dirty="0" smtClean="0"/>
              <a:t>                                                                 </a:t>
            </a:r>
            <a:r>
              <a:rPr lang="en-US" sz="2800" b="1" dirty="0" err="1" smtClean="0">
                <a:solidFill>
                  <a:srgbClr val="002060"/>
                </a:solidFill>
              </a:rPr>
              <a:t>Taşıyıcının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Sorumluluktan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Kurtulduğu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Hâller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Uluslararası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taşımacılığında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ulusal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hukuk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hükümleri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ayrıca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uluslararası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hukuk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hükümleri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olmaktadır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taşımacılığı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düzenleyen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kurallardan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Lahey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Visby </a:t>
            </a:r>
            <a:r>
              <a:rPr lang="en-US" dirty="0" err="1" smtClean="0">
                <a:solidFill>
                  <a:srgbClr val="C00000"/>
                </a:solidFill>
              </a:rPr>
              <a:t>Kuralları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hangi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sebeplerden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sorumluluktan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kurtulacağın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belirtmiştir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Uluslararası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kurallarda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sayılan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sebepler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şunlardır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6429420"/>
          </a:xfrm>
        </p:spPr>
        <p:txBody>
          <a:bodyPr>
            <a:normAutofit/>
          </a:bodyPr>
          <a:lstStyle/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Yolculuk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sırasında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idaresinde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taşıyıcının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adamları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yardımcılarının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hareket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ihmal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hataları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Başlangıçta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gemiyi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sefere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elverişli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hâle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getirmekle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yükümlü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taşıyan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daha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sonraki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sevk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idaresine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ilişkin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yardımcı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adamlarının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kusurundan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sorumlu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değildir</a:t>
            </a:r>
            <a:r>
              <a:rPr lang="en-US" sz="2400" dirty="0" smtClean="0">
                <a:solidFill>
                  <a:srgbClr val="C00000"/>
                </a:solidFill>
              </a:rPr>
              <a:t>.)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Taşıyanın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hata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ihmalinden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gelmeyen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yangın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yardımcıların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adamların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sebep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olduğu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dâhil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Denizde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işletmesine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elverişli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sularda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oluşan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tehlike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kazalar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Özellikle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denizde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korsanlık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faaliyeti</a:t>
            </a:r>
            <a:r>
              <a:rPr lang="en-US" sz="2400" dirty="0" smtClean="0">
                <a:solidFill>
                  <a:srgbClr val="C00000"/>
                </a:solidFill>
              </a:rPr>
              <a:t>, gasp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cebir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müdahale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hâlleridir</a:t>
            </a:r>
            <a:r>
              <a:rPr lang="en-US" sz="2400" dirty="0" smtClean="0">
                <a:solidFill>
                  <a:srgbClr val="C00000"/>
                </a:solidFill>
              </a:rPr>
              <a:t>.)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0"/>
            <a:ext cx="8429684" cy="6858000"/>
          </a:xfrm>
        </p:spPr>
        <p:txBody>
          <a:bodyPr>
            <a:noAutofit/>
          </a:bodyPr>
          <a:lstStyle/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Terör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gibi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kamusal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güce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karşı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faaliyetler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Halk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hareketi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yetkili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organlarca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cebir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el </a:t>
            </a:r>
            <a:r>
              <a:rPr lang="en-US" sz="2400" dirty="0" err="1" smtClean="0">
                <a:solidFill>
                  <a:srgbClr val="C00000"/>
                </a:solidFill>
              </a:rPr>
              <a:t>koyma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KaranGönderen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mal </a:t>
            </a:r>
            <a:r>
              <a:rPr lang="en-US" sz="2400" dirty="0" err="1" smtClean="0">
                <a:solidFill>
                  <a:srgbClr val="C00000"/>
                </a:solidFill>
              </a:rPr>
              <a:t>sahibinin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kusurundan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kaynaklı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hareket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ihmaller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İşlerin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grev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lokavt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tasfiye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gibi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sebeplerden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dolayı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kısmen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tamamen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durması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Karışıklık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isyan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durumları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Denizde</a:t>
            </a:r>
            <a:r>
              <a:rPr lang="en-US" sz="2400" dirty="0" smtClean="0">
                <a:solidFill>
                  <a:srgbClr val="C00000"/>
                </a:solidFill>
              </a:rPr>
              <a:t> can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mal </a:t>
            </a:r>
            <a:r>
              <a:rPr lang="en-US" sz="2400" dirty="0" err="1" smtClean="0">
                <a:solidFill>
                  <a:srgbClr val="C00000"/>
                </a:solidFill>
              </a:rPr>
              <a:t>kurtarma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ilişkin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faaliyetler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Yükün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doğası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gereği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hacim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ağırlığın</a:t>
            </a:r>
            <a:r>
              <a:rPr lang="en-US" sz="2400" dirty="0" smtClean="0">
                <a:solidFill>
                  <a:srgbClr val="C00000"/>
                </a:solidFill>
              </a:rPr>
              <a:t> fire </a:t>
            </a:r>
            <a:r>
              <a:rPr lang="en-US" sz="2400" dirty="0" err="1" smtClean="0">
                <a:solidFill>
                  <a:srgbClr val="C00000"/>
                </a:solidFill>
              </a:rPr>
              <a:t>vermesi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İspatı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taşıyıcıya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ait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üzere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taşıyıcının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acente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adamlarının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ihmal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kusurlarından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gelmeyen</a:t>
            </a:r>
            <a:r>
              <a:rPr lang="en-US" sz="2400" dirty="0" smtClean="0">
                <a:solidFill>
                  <a:srgbClr val="C00000"/>
                </a:solidFill>
              </a:rPr>
              <a:t> her </a:t>
            </a:r>
            <a:r>
              <a:rPr lang="en-US" sz="2400" dirty="0" err="1" smtClean="0">
                <a:solidFill>
                  <a:srgbClr val="C00000"/>
                </a:solidFill>
              </a:rPr>
              <a:t>türlü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sebep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>
              <a:buNone/>
            </a:pPr>
            <a:endParaRPr lang="tr-TR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285750" y="285750"/>
            <a:ext cx="8143875" cy="635793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Taşıma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Organizasyonu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Taşımalarda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tarihine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görüşülerek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organizasyonu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alınacağı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tarih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sevk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tarihine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hangi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konteynerlerle</a:t>
            </a:r>
            <a:r>
              <a:rPr lang="en-US" dirty="0" smtClean="0">
                <a:solidFill>
                  <a:srgbClr val="C00000"/>
                </a:solidFill>
              </a:rPr>
              <a:t> (FCL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LCL) </a:t>
            </a:r>
            <a:r>
              <a:rPr lang="en-US" dirty="0" err="1" smtClean="0">
                <a:solidFill>
                  <a:srgbClr val="C00000"/>
                </a:solidFill>
              </a:rPr>
              <a:t>taşınacağına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bağlı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taşımacılığındaki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faaliyetler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gerçekleşmektedir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Bunlar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Komple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konteyner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taşimaları</a:t>
            </a:r>
            <a:r>
              <a:rPr lang="en-US" sz="2400" dirty="0" smtClean="0">
                <a:solidFill>
                  <a:srgbClr val="C00000"/>
                </a:solidFill>
              </a:rPr>
              <a:t> (FCL)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Parsiyel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taşımalar</a:t>
            </a:r>
            <a:r>
              <a:rPr lang="en-US" sz="2400" dirty="0" smtClean="0">
                <a:solidFill>
                  <a:srgbClr val="C00000"/>
                </a:solidFill>
              </a:rPr>
              <a:t> (LCL)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Diğer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taşima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hizmetler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Özel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ekipman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taşımaları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kombine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taşımalar</a:t>
            </a:r>
            <a:r>
              <a:rPr lang="en-US" sz="2400" dirty="0" smtClean="0">
                <a:solidFill>
                  <a:srgbClr val="C00000"/>
                </a:solidFill>
              </a:rPr>
              <a:t> vs.)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215370" cy="6357982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Teslim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Alınması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Diğer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İşlemler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deposundan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veyahut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irsaliyeyi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kontrol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imzalar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286808" cy="664371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tr-TR" sz="2400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Eşya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ile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İlgili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Belgelerin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Teslim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Alınması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hepsini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eksiksiz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karada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kabul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kabul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vermeye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mecburdur</a:t>
            </a:r>
            <a:r>
              <a:rPr lang="en-US" dirty="0" smtClean="0">
                <a:solidFill>
                  <a:srgbClr val="C00000"/>
                </a:solidFill>
              </a:rPr>
              <a:t> (TTK Md.1049).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İlgili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verilmezse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tekrar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boşaltabilir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o </a:t>
            </a:r>
            <a:r>
              <a:rPr lang="en-US" dirty="0" err="1" smtClean="0">
                <a:solidFill>
                  <a:srgbClr val="C00000"/>
                </a:solidFill>
              </a:rPr>
              <a:t>zamana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tahakkuk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alacaklarını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talep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edebilir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işlerini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firma, </a:t>
            </a:r>
            <a:r>
              <a:rPr lang="en-US" dirty="0" err="1" smtClean="0">
                <a:solidFill>
                  <a:srgbClr val="C00000"/>
                </a:solidFill>
              </a:rPr>
              <a:t>müşterinin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teklif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kabul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sürecinde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kendisine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bütün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kontrol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etmelidir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sürecinde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talepleri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öğrenilerek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planı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yapılmalıdır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000108"/>
            <a:ext cx="8786842" cy="3214710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8000" dirty="0" smtClean="0">
                <a:solidFill>
                  <a:srgbClr val="002060"/>
                </a:solidFill>
              </a:rPr>
              <a:t>Deniz yolu Taşımacılığı</a:t>
            </a:r>
            <a:endParaRPr lang="tr-TR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285750" y="214313"/>
            <a:ext cx="8215313" cy="6429375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3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Orijinal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Konişmento</a:t>
            </a:r>
            <a:r>
              <a:rPr lang="en-US" sz="2400" b="1" dirty="0" smtClean="0">
                <a:solidFill>
                  <a:srgbClr val="002060"/>
                </a:solidFill>
              </a:rPr>
              <a:t> (OBL)</a:t>
            </a:r>
            <a:endParaRPr lang="tr-TR" sz="2400" dirty="0" smtClean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Orijinal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konişmentosudur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yüklenmesini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müteakip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yüklendiği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kaydını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Bu </a:t>
            </a:r>
            <a:r>
              <a:rPr lang="en-US" dirty="0" err="1" smtClean="0">
                <a:solidFill>
                  <a:srgbClr val="C00000"/>
                </a:solidFill>
              </a:rPr>
              <a:t>nedenle</a:t>
            </a:r>
            <a:r>
              <a:rPr lang="en-US" dirty="0" smtClean="0">
                <a:solidFill>
                  <a:srgbClr val="C00000"/>
                </a:solidFill>
              </a:rPr>
              <a:t> "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alma </a:t>
            </a:r>
            <a:r>
              <a:rPr lang="en-US" dirty="0" err="1" smtClean="0">
                <a:solidFill>
                  <a:srgbClr val="C00000"/>
                </a:solidFill>
              </a:rPr>
              <a:t>belgesi</a:t>
            </a:r>
            <a:r>
              <a:rPr lang="en-US" dirty="0" smtClean="0">
                <a:solidFill>
                  <a:srgbClr val="C00000"/>
                </a:solidFill>
              </a:rPr>
              <a:t>" de </a:t>
            </a:r>
            <a:r>
              <a:rPr lang="en-US" dirty="0" err="1" smtClean="0">
                <a:solidFill>
                  <a:srgbClr val="C00000"/>
                </a:solidFill>
              </a:rPr>
              <a:t>denebilir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belge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sorumluluklar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geçer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Dolayısıyle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alma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koşulları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bulunur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 “</a:t>
            </a:r>
            <a:r>
              <a:rPr lang="en-US" dirty="0" err="1" smtClean="0">
                <a:solidFill>
                  <a:srgbClr val="C00000"/>
                </a:solidFill>
              </a:rPr>
              <a:t>kıymetli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evrak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  <a:r>
              <a:rPr lang="en-US" dirty="0" err="1" smtClean="0">
                <a:solidFill>
                  <a:srgbClr val="C00000"/>
                </a:solidFill>
              </a:rPr>
              <a:t>hükmüne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haiz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42852"/>
            <a:ext cx="8286808" cy="6500858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gerektiğinde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üçüncü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kişilere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uygulamada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kolaylıklar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sağlayacak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bazı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içerir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 </a:t>
            </a:r>
            <a:r>
              <a:rPr lang="en-US" b="1" dirty="0" err="1" smtClean="0">
                <a:solidFill>
                  <a:srgbClr val="002060"/>
                </a:solidFill>
              </a:rPr>
              <a:t>Bunlar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tr-TR" dirty="0" smtClean="0">
              <a:solidFill>
                <a:srgbClr val="00206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Yükleyicinin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unvanı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Taşıtın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geminin</a:t>
            </a:r>
            <a:r>
              <a:rPr lang="en-US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err="1" smtClean="0">
                <a:solidFill>
                  <a:srgbClr val="C00000"/>
                </a:solidFill>
              </a:rPr>
              <a:t>adı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Yükün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nitelikleri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marka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içerik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ağırlık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hacim</a:t>
            </a:r>
            <a:r>
              <a:rPr lang="en-US" sz="2400" dirty="0" smtClean="0">
                <a:solidFill>
                  <a:srgbClr val="C00000"/>
                </a:solidFill>
              </a:rPr>
              <a:t> vb.)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Yükleme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limanı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Boşaltma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limanı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Navlun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ödenme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biçimi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Alıcının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unvanı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Konişmento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numarası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Düzenleniş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tarihi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kopya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sayısı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Kaptan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acentenin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imzası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tarihi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286808" cy="6357982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3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3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Konişmento</a:t>
            </a:r>
            <a:r>
              <a:rPr lang="en-US" sz="2400" b="1" dirty="0" smtClean="0">
                <a:solidFill>
                  <a:srgbClr val="002060"/>
                </a:solidFill>
              </a:rPr>
              <a:t> (FBL – FIATA Negotiable Combined Transport Bill of Lading)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FIATA’nın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dünyaya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tanıttığı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yaygın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biçimde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kombine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konişmentosuna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hukuki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sahiptir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mülkiyetini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temsil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kıymetli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evrak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niteliği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emre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yazılması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ciro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mümkündür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15370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Diğer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Belgeler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                                       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Kaptana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belgelerin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eksiksiz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tam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belgeleri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sıralayabiliriz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Menşe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şehadetnamesi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smtClean="0">
                <a:solidFill>
                  <a:srgbClr val="C00000"/>
                </a:solidFill>
              </a:rPr>
              <a:t>ATR </a:t>
            </a:r>
            <a:r>
              <a:rPr lang="en-US" sz="2400" dirty="0" err="1" smtClean="0">
                <a:solidFill>
                  <a:srgbClr val="C00000"/>
                </a:solidFill>
              </a:rPr>
              <a:t>belgesi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Fatura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Çeki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listesi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Yükün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manifestosu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İlgili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gümrük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beyannamesi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İthalat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izin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belgeleri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Bitki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sağlık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sertifikaları</a:t>
            </a:r>
            <a:r>
              <a:rPr lang="en-US" sz="2400" dirty="0" smtClean="0">
                <a:solidFill>
                  <a:srgbClr val="C00000"/>
                </a:solidFill>
              </a:rPr>
              <a:t> vb.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143932" cy="6357982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Teslim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Alınması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/>
              <a:t> </a:t>
            </a:r>
            <a:endParaRPr lang="tr-TR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taşımacılığın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hazırlık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safhasında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gönderene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düşen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birinci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usulüne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etmektir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belirtildiği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olabilir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Ayrıca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belirtildiği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olabilir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kararlaştırılan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olsa</a:t>
            </a:r>
            <a:r>
              <a:rPr lang="en-US" dirty="0" smtClean="0">
                <a:solidFill>
                  <a:srgbClr val="C00000"/>
                </a:solidFill>
              </a:rPr>
              <a:t> bile </a:t>
            </a:r>
            <a:r>
              <a:rPr lang="en-US" dirty="0" err="1" smtClean="0">
                <a:solidFill>
                  <a:srgbClr val="C00000"/>
                </a:solidFill>
              </a:rPr>
              <a:t>taşıtanın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çıkmakla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yükümlüdür</a:t>
            </a:r>
            <a:r>
              <a:rPr lang="en-US" dirty="0" smtClean="0">
                <a:solidFill>
                  <a:srgbClr val="C00000"/>
                </a:solidFill>
              </a:rPr>
              <a:t> (TTK Md. 1039). Bu </a:t>
            </a:r>
            <a:r>
              <a:rPr lang="en-US" dirty="0" err="1" smtClean="0">
                <a:solidFill>
                  <a:srgbClr val="C00000"/>
                </a:solidFill>
              </a:rPr>
              <a:t>durumda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ücretini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) tam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zorundadır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143932" cy="6572272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Yükleme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Organizasyonu</a:t>
            </a:r>
            <a:r>
              <a:rPr lang="en-US" sz="2400" b="1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öncelikle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nerede</a:t>
            </a:r>
            <a:r>
              <a:rPr lang="en-US" dirty="0" smtClean="0">
                <a:solidFill>
                  <a:srgbClr val="C00000"/>
                </a:solidFill>
              </a:rPr>
              <a:t>, ne </a:t>
            </a:r>
            <a:r>
              <a:rPr lang="en-US" dirty="0" err="1" smtClean="0">
                <a:solidFill>
                  <a:srgbClr val="C00000"/>
                </a:solidFill>
              </a:rPr>
              <a:t>zaman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yapılacağı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nasıl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yükleneceği</a:t>
            </a:r>
            <a:r>
              <a:rPr lang="en-US" dirty="0" smtClean="0">
                <a:solidFill>
                  <a:srgbClr val="C00000"/>
                </a:solidFill>
              </a:rPr>
              <a:t> organize </a:t>
            </a:r>
            <a:r>
              <a:rPr lang="en-US" dirty="0" err="1" smtClean="0">
                <a:solidFill>
                  <a:srgbClr val="C00000"/>
                </a:solidFill>
              </a:rPr>
              <a:t>edilir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planlanır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tr-TR" dirty="0" smtClean="0">
                <a:solidFill>
                  <a:srgbClr val="C00000"/>
                </a:solidFill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</a:rPr>
              <a:t>Yükleme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Yeri</a:t>
            </a:r>
            <a:r>
              <a:rPr lang="en-US" sz="2400" b="1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dâhilinde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yanaşacağı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demirleyeceği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Çarter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hemen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belirtildiği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hâlde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yerinin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belirtildiğine</a:t>
            </a:r>
            <a:r>
              <a:rPr lang="en-US" dirty="0" smtClean="0">
                <a:solidFill>
                  <a:srgbClr val="C00000"/>
                </a:solidFill>
              </a:rPr>
              <a:t> Bu </a:t>
            </a:r>
            <a:r>
              <a:rPr lang="en-US" dirty="0" err="1" smtClean="0">
                <a:solidFill>
                  <a:srgbClr val="C00000"/>
                </a:solidFill>
              </a:rPr>
              <a:t>takdirde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belirlenir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birlikte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belirlerler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taşıtanlar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tayinin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yapılması</a:t>
            </a:r>
            <a:r>
              <a:rPr lang="en-US" dirty="0" smtClean="0">
                <a:solidFill>
                  <a:srgbClr val="C00000"/>
                </a:solidFill>
              </a:rPr>
              <a:t>,  </a:t>
            </a:r>
            <a:r>
              <a:rPr lang="en-US" dirty="0" err="1" smtClean="0">
                <a:solidFill>
                  <a:srgbClr val="C00000"/>
                </a:solidFill>
              </a:rPr>
              <a:t>yani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süresinin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başlamasının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geciktirilmemesi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pek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rastlanmaz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215370" cy="6357982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Yükleme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Zamanı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Yüklemenin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mümkün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kısa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bitirilmesi</a:t>
            </a:r>
            <a:r>
              <a:rPr lang="en-US" dirty="0" smtClean="0">
                <a:solidFill>
                  <a:srgbClr val="C00000"/>
                </a:solidFill>
              </a:rPr>
              <a:t> hem </a:t>
            </a:r>
            <a:r>
              <a:rPr lang="en-US" dirty="0" err="1" smtClean="0">
                <a:solidFill>
                  <a:srgbClr val="C00000"/>
                </a:solidFill>
              </a:rPr>
              <a:t>gönderici</a:t>
            </a:r>
            <a:r>
              <a:rPr lang="en-US" dirty="0" smtClean="0">
                <a:solidFill>
                  <a:srgbClr val="C00000"/>
                </a:solidFill>
              </a:rPr>
              <a:t> hem de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avantajlı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durumdur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Çünkü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donatan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işletmecisi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yüksek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karşısında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kısa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tamamlayıp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an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tamamlayıp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sefer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fazla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kazanç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sağlamayı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masraflardan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depo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imkânlar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ölçüsünde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kaçınmak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an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tasarruf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edebilmek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belgeleri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kısa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bankaya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ibraz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parasını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alabilmek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başlayıp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kısa</a:t>
            </a:r>
            <a:r>
              <a:rPr lang="en-US" dirty="0" smtClean="0">
                <a:solidFill>
                  <a:srgbClr val="C00000"/>
                </a:solidFill>
              </a:rPr>
              <a:t> sure </a:t>
            </a:r>
            <a:r>
              <a:rPr lang="en-US" dirty="0" err="1" smtClean="0">
                <a:solidFill>
                  <a:srgbClr val="C00000"/>
                </a:solidFill>
              </a:rPr>
              <a:t>içinde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bitirilmesini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429684" cy="642942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 </a:t>
            </a:r>
            <a:r>
              <a:rPr lang="en-US" dirty="0" err="1" smtClean="0">
                <a:solidFill>
                  <a:srgbClr val="C00000"/>
                </a:solidFill>
              </a:rPr>
              <a:t>durumda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limanında</a:t>
            </a:r>
            <a:r>
              <a:rPr lang="en-US" dirty="0" smtClean="0">
                <a:solidFill>
                  <a:srgbClr val="C00000"/>
                </a:solidFill>
              </a:rPr>
              <a:t> ne </a:t>
            </a:r>
            <a:r>
              <a:rPr lang="en-US" dirty="0" err="1" smtClean="0">
                <a:solidFill>
                  <a:srgbClr val="C00000"/>
                </a:solidFill>
              </a:rPr>
              <a:t>zaman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olacağının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Ancak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tarihin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belirtilmesi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bazen</a:t>
            </a:r>
            <a:r>
              <a:rPr lang="en-US" dirty="0" smtClean="0">
                <a:solidFill>
                  <a:srgbClr val="C00000"/>
                </a:solidFill>
              </a:rPr>
              <a:t> her </a:t>
            </a:r>
            <a:r>
              <a:rPr lang="en-US" dirty="0" err="1" smtClean="0">
                <a:solidFill>
                  <a:srgbClr val="C00000"/>
                </a:solidFill>
              </a:rPr>
              <a:t>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gelmeyebilir</a:t>
            </a:r>
            <a:r>
              <a:rPr lang="en-US" dirty="0" smtClean="0">
                <a:solidFill>
                  <a:srgbClr val="C00000"/>
                </a:solidFill>
              </a:rPr>
              <a:t>. Her </a:t>
            </a:r>
            <a:r>
              <a:rPr lang="en-US" dirty="0" err="1" smtClean="0">
                <a:solidFill>
                  <a:srgbClr val="C00000"/>
                </a:solidFill>
              </a:rPr>
              <a:t>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bulundurması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belli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dilimine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ihtiyaç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gelmişse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hemen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başlanmasını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isteyebilir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durumlarda</a:t>
            </a:r>
            <a:r>
              <a:rPr lang="en-US" dirty="0" smtClean="0">
                <a:solidFill>
                  <a:srgbClr val="C00000"/>
                </a:solidFill>
              </a:rPr>
              <a:t> her </a:t>
            </a:r>
            <a:r>
              <a:rPr lang="en-US" dirty="0" err="1" smtClean="0">
                <a:solidFill>
                  <a:srgbClr val="C00000"/>
                </a:solidFill>
              </a:rPr>
              <a:t>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ihtiyaç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menfaatlerine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cevap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uygulamada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çarter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aralığı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kabul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Örneğin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sözleşmede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erken</a:t>
            </a:r>
            <a:r>
              <a:rPr lang="en-US" dirty="0" smtClean="0">
                <a:solidFill>
                  <a:srgbClr val="C00000"/>
                </a:solidFill>
              </a:rPr>
              <a:t> 12 </a:t>
            </a:r>
            <a:r>
              <a:rPr lang="en-US" dirty="0" err="1" smtClean="0">
                <a:solidFill>
                  <a:srgbClr val="C00000"/>
                </a:solidFill>
              </a:rPr>
              <a:t>mayıs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geç</a:t>
            </a:r>
            <a:r>
              <a:rPr lang="en-US" dirty="0" smtClean="0">
                <a:solidFill>
                  <a:srgbClr val="C00000"/>
                </a:solidFill>
              </a:rPr>
              <a:t> 18 </a:t>
            </a:r>
            <a:r>
              <a:rPr lang="en-US" dirty="0" err="1" smtClean="0">
                <a:solidFill>
                  <a:srgbClr val="C00000"/>
                </a:solidFill>
              </a:rPr>
              <a:t>mayısta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başlayacaktır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ibarelerine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215370" cy="6429420"/>
          </a:xfrm>
        </p:spPr>
        <p:txBody>
          <a:bodyPr>
            <a:normAutofit/>
          </a:bodyPr>
          <a:lstStyle/>
          <a:p>
            <a:pPr lvl="3" algn="ctr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Gemiye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Yüklenmesi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İşlemi</a:t>
            </a:r>
            <a:r>
              <a:rPr lang="en-US" sz="2400" b="1" dirty="0" smtClean="0">
                <a:solidFill>
                  <a:srgbClr val="002060"/>
                </a:solidFill>
              </a:rPr>
              <a:t> 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temsilen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yükleten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alınması</a:t>
            </a:r>
            <a:r>
              <a:rPr lang="en-US" dirty="0" smtClean="0">
                <a:solidFill>
                  <a:srgbClr val="C00000"/>
                </a:solidFill>
              </a:rPr>
              <a:t> “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  <a:r>
              <a:rPr lang="en-US" dirty="0" err="1" smtClean="0">
                <a:solidFill>
                  <a:srgbClr val="C00000"/>
                </a:solidFill>
              </a:rPr>
              <a:t>işlemini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ifade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gönderen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yükleten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görevini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getirirken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miktarı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cins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hakkında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bulunmak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ithal</a:t>
            </a:r>
            <a:r>
              <a:rPr lang="en-US" dirty="0" smtClean="0">
                <a:solidFill>
                  <a:srgbClr val="C00000"/>
                </a:solidFill>
              </a:rPr>
              <a:t>, transit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ihracı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yasak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veyahut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tehlikeli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hükümlerine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hareket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cins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hacim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tartısı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markası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hakkında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yanlış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takdirde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bundan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oluşabilecek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zararlardan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kusurları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dahi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şahıslara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kusurları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sorumludur</a:t>
            </a:r>
            <a:r>
              <a:rPr lang="en-US" dirty="0" smtClean="0">
                <a:solidFill>
                  <a:srgbClr val="C00000"/>
                </a:solidFill>
              </a:rPr>
              <a:t> (TTK Md.1023).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642918"/>
            <a:ext cx="8286808" cy="600079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markalar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teşhisini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eşyalarla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karıştırılmamasını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sağlayacak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dizayn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edilmelidir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Eşyalar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işaretlenerek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harflerle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karıştırma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önlenmelidir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rıhtım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idareleri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defa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hususta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düzenlemeler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yapar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Söz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tehlikeye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sokarsa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atmaya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yetkilidir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durumda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tazminat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alacağı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kalkmaz</a:t>
            </a:r>
            <a:r>
              <a:rPr lang="en-US" dirty="0" smtClean="0">
                <a:solidFill>
                  <a:srgbClr val="C00000"/>
                </a:solidFill>
              </a:rPr>
              <a:t> (TTK Md.1024).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614366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Günümüzde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işletmeler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rekabet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avantajını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sağlayabilmek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kaliteli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üretim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yapmaları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yeterli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değildir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Üretimi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malları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tüketiciye</a:t>
            </a:r>
            <a:r>
              <a:rPr lang="en-US" sz="2400" dirty="0" smtClean="0">
                <a:solidFill>
                  <a:srgbClr val="C00000"/>
                </a:solidFill>
              </a:rPr>
              <a:t> en </a:t>
            </a:r>
            <a:r>
              <a:rPr lang="en-US" sz="2400" dirty="0" err="1" smtClean="0">
                <a:solidFill>
                  <a:srgbClr val="C00000"/>
                </a:solidFill>
              </a:rPr>
              <a:t>kısa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zamanda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güvenilir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ekonomik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biçimde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ulaştırmalarıda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gerekmektedir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Tüketiciye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uygun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zamanda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istenilen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sunabilmek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günümüzde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lojistik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firmalarının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önemi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yadsınamaz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 </a:t>
            </a:r>
            <a:r>
              <a:rPr lang="en-US" sz="2400" dirty="0" err="1" smtClean="0">
                <a:solidFill>
                  <a:srgbClr val="C00000"/>
                </a:solidFill>
              </a:rPr>
              <a:t>Özellikle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liman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ülkesi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Türkiye’de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deniz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yolu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taşımacılık</a:t>
            </a:r>
            <a:r>
              <a:rPr lang="en-US" sz="2400" dirty="0" smtClean="0">
                <a:solidFill>
                  <a:srgbClr val="C00000"/>
                </a:solidFill>
              </a:rPr>
              <a:t> en </a:t>
            </a:r>
            <a:r>
              <a:rPr lang="en-US" sz="2400" dirty="0" err="1" smtClean="0">
                <a:solidFill>
                  <a:srgbClr val="C00000"/>
                </a:solidFill>
              </a:rPr>
              <a:t>avantajlı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taşımacılık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yöntemlerinden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biridir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Gerek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maliyetinin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hava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karayoluna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düşük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olması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gerekse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hacminin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büyük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olmasından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dolayı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ulaştırmada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önemli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sahiptir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Deniz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yolu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taşımacılığının</a:t>
            </a:r>
            <a:r>
              <a:rPr lang="en-US" sz="2400" dirty="0" smtClean="0">
                <a:solidFill>
                  <a:srgbClr val="C00000"/>
                </a:solidFill>
              </a:rPr>
              <a:t> en </a:t>
            </a:r>
            <a:r>
              <a:rPr lang="en-US" sz="2400" dirty="0" err="1" smtClean="0">
                <a:solidFill>
                  <a:srgbClr val="C00000"/>
                </a:solidFill>
              </a:rPr>
              <a:t>önemli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aracı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gemiler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dökme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sıvı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konteyner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taşımacılığında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kullanılmaktadır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C00000"/>
              </a:solidFill>
            </a:endParaRPr>
          </a:p>
          <a:p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429684" cy="6429420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3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Yükleme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Masrafları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ticarette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şekillerine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iştirak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paylaşırlar</a:t>
            </a:r>
            <a:r>
              <a:rPr lang="en-US" dirty="0" smtClean="0">
                <a:solidFill>
                  <a:srgbClr val="C00000"/>
                </a:solidFill>
              </a:rPr>
              <a:t>. Buna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şartları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kuralları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yahut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mahalli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kurallarla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aksi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tayin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edilmemişse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masrafları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kendisine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bundan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sonrası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buradan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yüklemek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istif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bunlara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aittir</a:t>
            </a:r>
            <a:r>
              <a:rPr lang="en-US" dirty="0" smtClean="0">
                <a:solidFill>
                  <a:srgbClr val="C00000"/>
                </a:solidFill>
              </a:rPr>
              <a:t> (TTK Md.1021–1061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358246" cy="6357982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Taşıma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Ekipmanları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taşımacılığında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üniteleri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ekipmanları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gruba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ayrılabilir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Bunlar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sandıkları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paletler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konteynerlerdir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Taşıma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Sandıkları</a:t>
            </a:r>
            <a:r>
              <a:rPr lang="en-US" sz="2800" b="1" dirty="0" smtClean="0">
                <a:solidFill>
                  <a:srgbClr val="002060"/>
                </a:solidFill>
              </a:rPr>
              <a:t> 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Sandıklar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standart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ölçülerde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ağırlıkta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olmamaları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sebebiyle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parça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gemilerinde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parsiyel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araçlarıdır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özelliğinden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kombine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taşımacılıkta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kullanılmaz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Genellikle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imal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özelliğine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hazırlanır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üreticisinden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alıcısına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süreçte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güvenle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taşınabilmesi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sandığın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etkenlere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direncine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bağlıdır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215370" cy="6429420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tr-TR" sz="2800" b="1" dirty="0" smtClean="0"/>
              <a:t> </a:t>
            </a:r>
          </a:p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Paletler</a:t>
            </a:r>
            <a:r>
              <a:rPr lang="en-US" sz="2800" b="1" dirty="0" smtClean="0">
                <a:solidFill>
                  <a:srgbClr val="002060"/>
                </a:solidFill>
              </a:rPr>
              <a:t> 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Paletler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kolaylaştırmak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amacıyla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bütün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hâline</a:t>
            </a:r>
            <a:r>
              <a:rPr lang="en-US" dirty="0" smtClean="0">
                <a:solidFill>
                  <a:srgbClr val="C00000"/>
                </a:solidFill>
              </a:rPr>
              <a:t> (unite </a:t>
            </a:r>
            <a:r>
              <a:rPr lang="en-US" dirty="0" err="1" smtClean="0">
                <a:solidFill>
                  <a:srgbClr val="C00000"/>
                </a:solidFill>
              </a:rPr>
              <a:t>hâline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getirilerek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araçlarıdır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Paletler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indirme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forkliftler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aracılığıyla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imkân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Avrupa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Ambalaj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Federasyonu</a:t>
            </a:r>
            <a:r>
              <a:rPr lang="en-US" dirty="0" smtClean="0">
                <a:solidFill>
                  <a:srgbClr val="C00000"/>
                </a:solidFill>
              </a:rPr>
              <a:t>, 80X120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100X120 cm </a:t>
            </a:r>
            <a:r>
              <a:rPr lang="en-US" dirty="0" err="1" smtClean="0">
                <a:solidFill>
                  <a:srgbClr val="C00000"/>
                </a:solidFill>
              </a:rPr>
              <a:t>boyutlarındaki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paletleri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plana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çıkarmış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paletler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gelmiştir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0"/>
            <a:ext cx="8358246" cy="6858000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Konteynerler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Konteyner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kelimesi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İngilizce</a:t>
            </a:r>
            <a:r>
              <a:rPr lang="en-US" dirty="0" smtClean="0">
                <a:solidFill>
                  <a:srgbClr val="C00000"/>
                </a:solidFill>
              </a:rPr>
              <a:t> “container” (</a:t>
            </a:r>
            <a:r>
              <a:rPr lang="en-US" dirty="0" err="1" smtClean="0">
                <a:solidFill>
                  <a:srgbClr val="C00000"/>
                </a:solidFill>
              </a:rPr>
              <a:t>muhafaza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kelimesinden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türemiştir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Fiziki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görünüşü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itibari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büyükçe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sandıktır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Konteynerler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etmenlere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dayanıklı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uzun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ömürlü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sebebiyle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sürecinin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güvenle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tamamlanmasını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sağlar.Uluslararası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Standartlar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Örgütü</a:t>
            </a:r>
            <a:r>
              <a:rPr lang="en-US" dirty="0" smtClean="0">
                <a:solidFill>
                  <a:srgbClr val="C00000"/>
                </a:solidFill>
              </a:rPr>
              <a:t> (ISO) </a:t>
            </a:r>
            <a:r>
              <a:rPr lang="en-US" dirty="0" err="1" smtClean="0">
                <a:solidFill>
                  <a:srgbClr val="C00000"/>
                </a:solidFill>
              </a:rPr>
              <a:t>konteynerlerin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unsurları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taşıdığını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belirtmektedir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Bunlar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Çeşitli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çok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malın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ünitesi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hâline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getirmesine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yardım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ünitesi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olarak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yükleme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indirme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işlemlerinin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hızlı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sağlıklı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birşekilde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getirilmesine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olanak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sağlama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aracına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bağlı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olmaksızın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araçtan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diğerine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teknik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takım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araçlarla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aktarılabilmesi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358246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Konteynerler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oldukları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fonksiyonlara</a:t>
            </a:r>
            <a:r>
              <a:rPr lang="en-US" dirty="0" smtClean="0">
                <a:solidFill>
                  <a:srgbClr val="C00000"/>
                </a:solidFill>
              </a:rPr>
              <a:t> gore </a:t>
            </a:r>
            <a:r>
              <a:rPr lang="en-US" dirty="0" err="1" smtClean="0">
                <a:solidFill>
                  <a:srgbClr val="C00000"/>
                </a:solidFill>
              </a:rPr>
              <a:t>şöyle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sınıflandırılabilir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tr-TR" dirty="0" smtClean="0">
                <a:solidFill>
                  <a:srgbClr val="C00000"/>
                </a:solidFill>
              </a:rPr>
              <a:t>                                             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Kuru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yük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konteynerleri</a:t>
            </a:r>
            <a:r>
              <a:rPr lang="en-US" b="1" dirty="0" smtClean="0">
                <a:solidFill>
                  <a:srgbClr val="002060"/>
                </a:solidFill>
              </a:rPr>
              <a:t> ( Dry container 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Kuru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Genel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türdeki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kapısı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kapalıdır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Fakat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tip </a:t>
            </a:r>
            <a:r>
              <a:rPr lang="en-US" dirty="0" err="1" smtClean="0">
                <a:solidFill>
                  <a:srgbClr val="C00000"/>
                </a:solidFill>
              </a:rPr>
              <a:t>konteynerlerin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bazılarının</a:t>
            </a:r>
            <a:r>
              <a:rPr lang="en-US" dirty="0" smtClean="0">
                <a:solidFill>
                  <a:srgbClr val="C00000"/>
                </a:solidFill>
              </a:rPr>
              <a:t> hem </a:t>
            </a:r>
            <a:r>
              <a:rPr lang="en-US" dirty="0" err="1" smtClean="0">
                <a:solidFill>
                  <a:srgbClr val="C00000"/>
                </a:solidFill>
              </a:rPr>
              <a:t>üstü</a:t>
            </a:r>
            <a:r>
              <a:rPr lang="en-US" dirty="0" smtClean="0">
                <a:solidFill>
                  <a:srgbClr val="C00000"/>
                </a:solidFill>
              </a:rPr>
              <a:t>, hem de </a:t>
            </a:r>
            <a:r>
              <a:rPr lang="en-US" dirty="0" err="1" smtClean="0">
                <a:solidFill>
                  <a:srgbClr val="C00000"/>
                </a:solidFill>
              </a:rPr>
              <a:t>yanları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açıktır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tr-TR" dirty="0" smtClean="0">
                <a:solidFill>
                  <a:srgbClr val="C00000"/>
                </a:solidFill>
              </a:rPr>
              <a:t>                                                   </a:t>
            </a:r>
          </a:p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Dökme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yük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konteynerleri</a:t>
            </a:r>
            <a:r>
              <a:rPr lang="en-US" b="1" dirty="0" smtClean="0">
                <a:solidFill>
                  <a:srgbClr val="002060"/>
                </a:solidFill>
              </a:rPr>
              <a:t> ( Bulk container )</a:t>
            </a:r>
            <a:r>
              <a:rPr lang="en-US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Bu tip </a:t>
            </a:r>
            <a:r>
              <a:rPr lang="en-US" dirty="0" err="1" smtClean="0">
                <a:solidFill>
                  <a:srgbClr val="C00000"/>
                </a:solidFill>
              </a:rPr>
              <a:t>konteynerlerle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dökme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buğday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arpa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yağlı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tohumlar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dökme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niteliğindeki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taneli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ürünlerin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sağlanır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Sıvı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şeklindeki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dökme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tip </a:t>
            </a:r>
            <a:r>
              <a:rPr lang="en-US" dirty="0" err="1" smtClean="0">
                <a:solidFill>
                  <a:srgbClr val="C00000"/>
                </a:solidFill>
              </a:rPr>
              <a:t>konteynerler</a:t>
            </a:r>
            <a:r>
              <a:rPr lang="en-US" dirty="0" smtClean="0">
                <a:solidFill>
                  <a:srgbClr val="C00000"/>
                </a:solidFill>
              </a:rPr>
              <a:t> tank </a:t>
            </a:r>
            <a:r>
              <a:rPr lang="en-US" dirty="0" err="1" smtClean="0">
                <a:solidFill>
                  <a:srgbClr val="C00000"/>
                </a:solidFill>
              </a:rPr>
              <a:t>şeklindedir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6357982"/>
          </a:xfrm>
        </p:spPr>
        <p:txBody>
          <a:bodyPr>
            <a:normAutofit/>
          </a:bodyPr>
          <a:lstStyle/>
          <a:p>
            <a:pPr lvl="4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lvl="4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İzole</a:t>
            </a:r>
            <a:r>
              <a:rPr lang="en-US" sz="2800" b="1" dirty="0" smtClean="0">
                <a:solidFill>
                  <a:srgbClr val="002060"/>
                </a:solidFill>
              </a:rPr>
              <a:t> ( </a:t>
            </a:r>
            <a:r>
              <a:rPr lang="en-US" sz="2800" b="1" dirty="0" err="1" smtClean="0">
                <a:solidFill>
                  <a:srgbClr val="002060"/>
                </a:solidFill>
              </a:rPr>
              <a:t>İnsulated</a:t>
            </a:r>
            <a:r>
              <a:rPr lang="en-US" sz="2800" b="1" dirty="0" smtClean="0">
                <a:solidFill>
                  <a:srgbClr val="002060"/>
                </a:solidFill>
              </a:rPr>
              <a:t> ) </a:t>
            </a:r>
            <a:r>
              <a:rPr lang="en-US" sz="2800" b="1" dirty="0" err="1" smtClean="0">
                <a:solidFill>
                  <a:srgbClr val="002060"/>
                </a:solidFill>
              </a:rPr>
              <a:t>konteynerler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Soğutulmuş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dondurulmuş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nitelikte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türüdür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Teknik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yönlerden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yalıtımlı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içine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bozulmasını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benzer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etkilenmesini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önleyerek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mümkün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olduğunca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uzun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korunmasını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 lvl="4"/>
            <a:r>
              <a:rPr lang="en-US" sz="2800" b="1" dirty="0" err="1" smtClean="0">
                <a:solidFill>
                  <a:srgbClr val="002060"/>
                </a:solidFill>
              </a:rPr>
              <a:t>Özel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amaçli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konteynerler</a:t>
            </a:r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r>
              <a:rPr lang="tr-TR" sz="2800" dirty="0" smtClean="0">
                <a:solidFill>
                  <a:srgbClr val="C00000"/>
                </a:solidFill>
              </a:rPr>
              <a:t>                </a:t>
            </a:r>
            <a:r>
              <a:rPr lang="en-US" sz="2400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Belli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farklı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özellikleri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Örneğin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sıvıların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hayvan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15370" cy="6357982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Konteynerlerin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yüklenmesinde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şu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kurallara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dikkat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edilir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Yükün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ağırlığı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tabana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eşit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olarak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dağıtılmalıdır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Konteynerin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ağırlık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merkezi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mümkün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olduğu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kadar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aşağıda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merkeze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yakın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olmalıdır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Özellikle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karışık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söz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konusu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olduğunda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</a:t>
            </a:r>
            <a:r>
              <a:rPr lang="en-US" sz="2400" dirty="0" smtClean="0">
                <a:solidFill>
                  <a:srgbClr val="C00000"/>
                </a:solidFill>
              </a:rPr>
              <a:t> durum </a:t>
            </a:r>
            <a:r>
              <a:rPr lang="en-US" sz="2400" dirty="0" err="1" smtClean="0">
                <a:solidFill>
                  <a:srgbClr val="C00000"/>
                </a:solidFill>
              </a:rPr>
              <a:t>mutlaka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önünde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bulundurulmalıdır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Boşaltmanın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hızlı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kolay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yapılabilmesi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mümkünse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aynı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tür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olmasına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dikkat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edilmelidir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Ağır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hafif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konmamalıdır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Sıvı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ürünler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ürünlerin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kesinlikle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yerleştirilmemelidir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6500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   Dikkat edilmesi gereken kurallar</a:t>
            </a:r>
          </a:p>
          <a:p>
            <a:pPr>
              <a:buNone/>
            </a:pP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Eşyanın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güvenliği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için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yükü</a:t>
            </a:r>
            <a:r>
              <a:rPr lang="en-US" sz="2800" dirty="0" smtClean="0">
                <a:solidFill>
                  <a:srgbClr val="C00000"/>
                </a:solidFill>
              </a:rPr>
              <a:t>; </a:t>
            </a:r>
            <a:r>
              <a:rPr lang="en-US" sz="2800" dirty="0" err="1" smtClean="0">
                <a:solidFill>
                  <a:srgbClr val="C00000"/>
                </a:solidFill>
              </a:rPr>
              <a:t>zemine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yan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duvarlara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arka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duvara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yaslamak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gerekir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Duvarlar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eşya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arasında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kullanılmayan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boşluklar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uygun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biçimde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doldurulmalıdır</a:t>
            </a:r>
            <a:endParaRPr lang="tr-TR" sz="2800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rgbClr val="C00000"/>
                </a:solidFill>
              </a:rPr>
              <a:t>Ambalajlar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kaymaması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için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konteynerin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tavanına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kadar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üst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üste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yerleştirilmelidir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tr-TR" sz="2800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rgbClr val="C00000"/>
                </a:solidFill>
              </a:rPr>
              <a:t>Tehlikeli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madde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taşıyan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konteynerler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uygun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açık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bir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biçimde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işaretlenmelidir</a:t>
            </a:r>
            <a:r>
              <a:rPr lang="en-US" sz="2800" dirty="0" smtClean="0">
                <a:solidFill>
                  <a:srgbClr val="C00000"/>
                </a:solidFill>
              </a:rPr>
              <a:t>. Bu </a:t>
            </a:r>
            <a:r>
              <a:rPr lang="en-US" sz="2800" dirty="0" err="1" smtClean="0">
                <a:solidFill>
                  <a:srgbClr val="C00000"/>
                </a:solidFill>
              </a:rPr>
              <a:t>konteynerler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ulusal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mevzuata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uygun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olmalıdır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endParaRPr lang="tr-TR" sz="2800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rgbClr val="C00000"/>
                </a:solidFill>
              </a:rPr>
              <a:t>Kapılar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eşya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örtülerinin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iyice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kapatılması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gerekir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</a:rPr>
              <a:t>Kapının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arkasındaki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yükler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emniyetliolmalıdır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143932" cy="6215106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Konteyner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Kontrolü</a:t>
            </a:r>
            <a:endParaRPr lang="tr-TR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Konteynerlere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yüklenmeden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dikkatlice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kontrolden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geçirilmelidir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Öncelikle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konteynerlerin</a:t>
            </a:r>
            <a:r>
              <a:rPr lang="en-US" dirty="0" smtClean="0">
                <a:solidFill>
                  <a:srgbClr val="C00000"/>
                </a:solidFill>
              </a:rPr>
              <a:t> tipi, </a:t>
            </a:r>
            <a:r>
              <a:rPr lang="en-US" dirty="0" err="1" smtClean="0">
                <a:solidFill>
                  <a:srgbClr val="C00000"/>
                </a:solidFill>
              </a:rPr>
              <a:t>kapasitesi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numarası</a:t>
            </a:r>
            <a:r>
              <a:rPr lang="en-US" dirty="0" smtClean="0">
                <a:solidFill>
                  <a:srgbClr val="C00000"/>
                </a:solidFill>
              </a:rPr>
              <a:t> (prefix) </a:t>
            </a:r>
            <a:r>
              <a:rPr lang="en-US" dirty="0" err="1" smtClean="0">
                <a:solidFill>
                  <a:srgbClr val="C00000"/>
                </a:solidFill>
              </a:rPr>
              <a:t>kontrol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edilir</a:t>
            </a:r>
            <a:r>
              <a:rPr lang="en-US" dirty="0" smtClean="0">
                <a:solidFill>
                  <a:srgbClr val="C00000"/>
                </a:solidFill>
              </a:rPr>
              <a:t>. Prefix </a:t>
            </a:r>
            <a:r>
              <a:rPr lang="en-US" dirty="0" err="1" smtClean="0">
                <a:solidFill>
                  <a:srgbClr val="C00000"/>
                </a:solidFill>
              </a:rPr>
              <a:t>denilen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numara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sayıdan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dört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harfli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koddur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firmasını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izin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belgesinin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özelliğini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türünü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hangi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hatların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kullanılacağını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gösterir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42852"/>
            <a:ext cx="8143932" cy="6572296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Özet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Beyan</a:t>
            </a:r>
            <a:r>
              <a:rPr lang="en-US" sz="2800" b="1" dirty="0" smtClean="0">
                <a:solidFill>
                  <a:srgbClr val="C00000"/>
                </a:solidFill>
              </a:rPr>
              <a:t> 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Türkiye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Bölgesine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gelişinden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idaresine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tescil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ettirilmesi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durumda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gümrüklü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tescil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onay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yapılmaz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taşıtın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gümrüklü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beklenir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Mevzuatına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sunulan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temsilcisi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sunulmasını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izleyen</a:t>
            </a:r>
            <a:r>
              <a:rPr lang="en-US" dirty="0" smtClean="0">
                <a:solidFill>
                  <a:srgbClr val="C00000"/>
                </a:solidFill>
              </a:rPr>
              <a:t> ilk </a:t>
            </a:r>
            <a:r>
              <a:rPr lang="en-US" dirty="0" err="1" smtClean="0">
                <a:solidFill>
                  <a:srgbClr val="C00000"/>
                </a:solidFill>
              </a:rPr>
              <a:t>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günü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mesai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bitimine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idaresine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orijinal</a:t>
            </a:r>
            <a:r>
              <a:rPr lang="en-US" dirty="0" smtClean="0">
                <a:solidFill>
                  <a:srgbClr val="C00000"/>
                </a:solidFill>
              </a:rPr>
              <a:t> manifesto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konşimentonun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eklenmesi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zorunludur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1. MÜŞTERİ SİPARİŞİ – TAŞIMA SÖZLEŞMESİ VE ORGANİZASYONU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400" b="1" dirty="0" err="1" smtClean="0">
                <a:solidFill>
                  <a:srgbClr val="002060"/>
                </a:solidFill>
              </a:rPr>
              <a:t>Müşteri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Siparişi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C00000"/>
                </a:solidFill>
              </a:rPr>
              <a:t>Taşımacılıkta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önemli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süreçlerden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biri</a:t>
            </a:r>
            <a:r>
              <a:rPr lang="en-US" sz="2400" dirty="0" smtClean="0">
                <a:solidFill>
                  <a:srgbClr val="C00000"/>
                </a:solidFill>
              </a:rPr>
              <a:t> de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sunulacağı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müşterilerin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tespit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edilmesidir</a:t>
            </a:r>
            <a:r>
              <a:rPr lang="en-US" sz="2400" dirty="0" smtClean="0">
                <a:solidFill>
                  <a:srgbClr val="C00000"/>
                </a:solidFill>
              </a:rPr>
              <a:t>. Bu </a:t>
            </a:r>
            <a:r>
              <a:rPr lang="en-US" sz="2400" dirty="0" err="1" smtClean="0">
                <a:solidFill>
                  <a:srgbClr val="C00000"/>
                </a:solidFill>
              </a:rPr>
              <a:t>amaçla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lojistik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firmaların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müşteri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istek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ihtayaçlarını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tespit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ederek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bunların</a:t>
            </a:r>
            <a:r>
              <a:rPr lang="en-US" sz="2400" dirty="0" smtClean="0">
                <a:solidFill>
                  <a:srgbClr val="C00000"/>
                </a:solidFill>
              </a:rPr>
              <a:t>, en </a:t>
            </a:r>
            <a:r>
              <a:rPr lang="en-US" sz="2400" dirty="0" err="1" smtClean="0">
                <a:solidFill>
                  <a:srgbClr val="C00000"/>
                </a:solidFill>
              </a:rPr>
              <a:t>iyi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şekilde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karşılanmasına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yönelik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güvenilir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biçimde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sunabilmesi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pazar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verilerine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ihtiyaç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vardır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 </a:t>
            </a:r>
            <a:r>
              <a:rPr lang="en-US" sz="2400" dirty="0" err="1" smtClean="0">
                <a:solidFill>
                  <a:srgbClr val="C00000"/>
                </a:solidFill>
              </a:rPr>
              <a:t>Lojistik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firmaları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faaliyette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bulunduğu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ulusal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uluslararası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pazar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şartları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hakkında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ayrıntılı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sahip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olmalıdır</a:t>
            </a:r>
            <a:r>
              <a:rPr lang="en-US" sz="2400" dirty="0" smtClean="0">
                <a:solidFill>
                  <a:srgbClr val="C00000"/>
                </a:solidFill>
              </a:rPr>
              <a:t>. Bu </a:t>
            </a:r>
            <a:r>
              <a:rPr lang="en-US" sz="2400" dirty="0" err="1" smtClean="0">
                <a:solidFill>
                  <a:srgbClr val="C00000"/>
                </a:solidFill>
              </a:rPr>
              <a:t>pazarlarla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ilgili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öğrenilen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rakamsal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somut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bilgiler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işletmeler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hayati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öneme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sahiptir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Bunun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de </a:t>
            </a:r>
            <a:r>
              <a:rPr lang="en-US" sz="2400" dirty="0" err="1" smtClean="0">
                <a:solidFill>
                  <a:srgbClr val="C00000"/>
                </a:solidFill>
              </a:rPr>
              <a:t>aşağıdaki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faktörleri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dikkatle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analiz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etmelidir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Bunlar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C00000"/>
              </a:solidFill>
            </a:endParaRPr>
          </a:p>
          <a:p>
            <a:endParaRPr lang="tr-TR" sz="2400" dirty="0" smtClean="0">
              <a:solidFill>
                <a:srgbClr val="C00000"/>
              </a:solidFill>
            </a:endParaRPr>
          </a:p>
          <a:p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1537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Ünite 2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EŞYA TAKİBİ VE GEMİ VARIŞ İŞLEMLERİ</a:t>
            </a:r>
            <a:endParaRPr lang="tr-TR" b="1" dirty="0" smtClean="0">
              <a:solidFill>
                <a:srgbClr val="002060"/>
              </a:solidFill>
            </a:endParaRPr>
          </a:p>
          <a:p>
            <a:pPr lvl="1"/>
            <a:r>
              <a:rPr lang="en-US" sz="2400" b="1" dirty="0" err="1" smtClean="0">
                <a:solidFill>
                  <a:srgbClr val="002060"/>
                </a:solidFill>
              </a:rPr>
              <a:t>Eşya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Takibi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sefere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çıkmasından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itibaren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günlük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herhangi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problemin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gecikme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haber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sevkiyatı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acentesi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sefere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tarihi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rotası</a:t>
            </a:r>
            <a:r>
              <a:rPr lang="en-US" dirty="0" smtClean="0">
                <a:solidFill>
                  <a:srgbClr val="C00000"/>
                </a:solidFill>
              </a:rPr>
              <a:t> vb. </a:t>
            </a:r>
            <a:r>
              <a:rPr lang="en-US" dirty="0" err="1" smtClean="0">
                <a:solidFill>
                  <a:srgbClr val="C00000"/>
                </a:solidFill>
              </a:rPr>
              <a:t>bilgiler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iletilir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taşımanın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devam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engelleyen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gönderilene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engelleyen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getirmediğini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gönderene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gönderilene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bildirmekle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yükümlüdür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286808" cy="6643710"/>
          </a:xfrm>
        </p:spPr>
        <p:txBody>
          <a:bodyPr>
            <a:no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yüklenmediği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gecikme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problemlerde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haberdar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edebilmek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yurt </a:t>
            </a:r>
            <a:r>
              <a:rPr lang="en-US" dirty="0" err="1" smtClean="0">
                <a:solidFill>
                  <a:srgbClr val="C00000"/>
                </a:solidFill>
              </a:rPr>
              <a:t>dışındaki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acentelerden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raporları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istenir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Eğer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gelinceye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eline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ulaşmadıysa</a:t>
            </a:r>
            <a:r>
              <a:rPr lang="en-US" dirty="0" smtClean="0">
                <a:solidFill>
                  <a:srgbClr val="C00000"/>
                </a:solidFill>
              </a:rPr>
              <a:t> yurt </a:t>
            </a:r>
            <a:r>
              <a:rPr lang="en-US" dirty="0" err="1" smtClean="0">
                <a:solidFill>
                  <a:srgbClr val="C00000"/>
                </a:solidFill>
              </a:rPr>
              <a:t>dışındaki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konişmentosuz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yazısı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istenir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ulusal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yasalar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çerçevesinde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iletilir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bazı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unsurlara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dikkat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edilmelidir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Orijinal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konşimentoların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fakslanmış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kopyaları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fotokopileri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kabul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edilmemelidir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çünkü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alcının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elinde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orijinal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konşimento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olduğuna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kanıt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teşkil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etmemektedir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>
              <a:buNone/>
            </a:pP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85728"/>
            <a:ext cx="8072494" cy="6286544"/>
          </a:xfrm>
        </p:spPr>
        <p:txBody>
          <a:bodyPr>
            <a:normAutofit/>
          </a:bodyPr>
          <a:lstStyle/>
          <a:p>
            <a:pPr lvl="2"/>
            <a:endParaRPr lang="tr-TR" sz="2400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Sefere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Çıkma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her </a:t>
            </a:r>
            <a:r>
              <a:rPr lang="en-US" dirty="0" err="1" smtClean="0">
                <a:solidFill>
                  <a:srgbClr val="C00000"/>
                </a:solidFill>
              </a:rPr>
              <a:t>şeyden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sefere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zorundadır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Çarter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çoğu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bittikten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mümkün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kısa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hareket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edeceği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şart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koşulur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 lvl="2"/>
            <a:endParaRPr lang="tr-TR" sz="2400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Sefer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Rotası</a:t>
            </a:r>
            <a:r>
              <a:rPr lang="en-US" sz="2800" b="1" dirty="0" smtClean="0">
                <a:solidFill>
                  <a:srgbClr val="002060"/>
                </a:solidFill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</a:rPr>
              <a:t>Yolu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Kaptan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yolculukta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tayin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rotayı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izlemek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Söz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hususta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hüküm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yoksa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ulaşabilmek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elverişli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izlemekle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yükümlüdür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357166"/>
            <a:ext cx="8143932" cy="6286544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En </a:t>
            </a:r>
            <a:r>
              <a:rPr lang="en-US" dirty="0" err="1" smtClean="0">
                <a:solidFill>
                  <a:srgbClr val="C00000"/>
                </a:solidFill>
              </a:rPr>
              <a:t>elverişli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kastedilen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sadece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kısa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değildir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ayrıca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süratin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hatta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emniyetin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önüne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elverişli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ayrılma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sapma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i="1" dirty="0" smtClean="0">
                <a:solidFill>
                  <a:srgbClr val="C00000"/>
                </a:solidFill>
              </a:rPr>
              <a:t>deviation) </a:t>
            </a:r>
            <a:r>
              <a:rPr lang="en-US" dirty="0" err="1" smtClean="0">
                <a:solidFill>
                  <a:srgbClr val="C00000"/>
                </a:solidFill>
              </a:rPr>
              <a:t>kural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aykırı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harekettir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tazmin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borcu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Ancak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bazı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rotadan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sapması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tazminat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borcunu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çıkarmaz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 lvl="3"/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7929618" cy="635798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rotasını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değiştirmesinde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etkili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tazminat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borcu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doğurmayan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hâller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aşağıdaki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sıralanabilir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Beklenmeyen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savaş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şiddetli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fırtına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yolculuğun</a:t>
            </a:r>
            <a:r>
              <a:rPr lang="en-US" dirty="0" smtClean="0">
                <a:solidFill>
                  <a:srgbClr val="C00000"/>
                </a:solidFill>
              </a:rPr>
              <a:t> ilk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rotasından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belli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elverişli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rota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takibine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engel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teşkil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ediyorsa</a:t>
            </a:r>
            <a:r>
              <a:rPr lang="en-US" dirty="0" smtClean="0">
                <a:solidFill>
                  <a:srgbClr val="C00000"/>
                </a:solidFill>
              </a:rPr>
              <a:t> (TTK  996)</a:t>
            </a:r>
            <a:endParaRPr lang="tr-TR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İnsan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hayatını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kurtarmak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rotanın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değiştirilmesi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gerekiyorsa</a:t>
            </a:r>
            <a:r>
              <a:rPr lang="en-US" sz="2400" dirty="0" smtClean="0">
                <a:solidFill>
                  <a:srgbClr val="C00000"/>
                </a:solidFill>
              </a:rPr>
              <a:t> (TTK1091)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Rotanın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değiştirilmesi</a:t>
            </a:r>
            <a:r>
              <a:rPr lang="en-US" sz="2400" dirty="0" smtClean="0">
                <a:solidFill>
                  <a:srgbClr val="C00000"/>
                </a:solidFill>
              </a:rPr>
              <a:t> mal </a:t>
            </a:r>
            <a:r>
              <a:rPr lang="en-US" sz="2400" dirty="0" err="1" smtClean="0">
                <a:solidFill>
                  <a:srgbClr val="C00000"/>
                </a:solidFill>
              </a:rPr>
              <a:t>kurtarmak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amacıyla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başka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haklı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sebeple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yapılıyorsa</a:t>
            </a:r>
            <a:r>
              <a:rPr lang="en-US" sz="2400" dirty="0" smtClean="0">
                <a:solidFill>
                  <a:srgbClr val="C00000"/>
                </a:solidFill>
              </a:rPr>
              <a:t> (TTK 1091) </a:t>
            </a:r>
            <a:r>
              <a:rPr lang="en-US" sz="2400" dirty="0" err="1" smtClean="0">
                <a:solidFill>
                  <a:srgbClr val="C00000"/>
                </a:solidFill>
              </a:rPr>
              <a:t>Örneğin</a:t>
            </a:r>
            <a:r>
              <a:rPr lang="en-US" sz="2400" dirty="0" smtClean="0">
                <a:solidFill>
                  <a:srgbClr val="C00000"/>
                </a:solidFill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</a:rPr>
              <a:t>izleyen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yolculuk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yakıt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almak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amacıyla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limana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uğramak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gerçekleşen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sapma</a:t>
            </a:r>
            <a:r>
              <a:rPr lang="en-US" sz="2400" dirty="0" smtClean="0">
                <a:solidFill>
                  <a:srgbClr val="C00000"/>
                </a:solidFill>
              </a:rPr>
              <a:t>   </a:t>
            </a:r>
            <a:r>
              <a:rPr lang="en-US" sz="2400" dirty="0" err="1" smtClean="0">
                <a:solidFill>
                  <a:srgbClr val="C00000"/>
                </a:solidFill>
              </a:rPr>
              <a:t>gibi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Aşağıdaki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hâllerde</a:t>
            </a:r>
            <a:r>
              <a:rPr lang="en-US" sz="2400" dirty="0" smtClean="0">
                <a:solidFill>
                  <a:srgbClr val="C00000"/>
                </a:solidFill>
              </a:rPr>
              <a:t> de </a:t>
            </a:r>
            <a:r>
              <a:rPr lang="en-US" sz="2400" dirty="0" err="1" smtClean="0">
                <a:solidFill>
                  <a:srgbClr val="C00000"/>
                </a:solidFill>
              </a:rPr>
              <a:t>haklı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sebebe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dayanan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sapma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vardır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143932" cy="6429420"/>
          </a:xfrm>
        </p:spPr>
        <p:txBody>
          <a:bodyPr>
            <a:normAutofit/>
          </a:bodyPr>
          <a:lstStyle/>
          <a:p>
            <a:pPr lvl="2"/>
            <a:endParaRPr lang="tr-TR" sz="2800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endParaRPr lang="tr-TR" sz="28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Sefer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Sırasındaki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Masraflar</a:t>
            </a:r>
            <a:r>
              <a:rPr lang="en-US" sz="2400" b="1" dirty="0" smtClean="0">
                <a:solidFill>
                  <a:srgbClr val="002060"/>
                </a:solidFill>
              </a:rPr>
              <a:t> </a:t>
            </a:r>
            <a:endParaRPr lang="tr-TR" sz="2400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Taraflar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herhangi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alınmamışsa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yolculuk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olağan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fevkalade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sadece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aittir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gereğince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masraf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doğuracak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unsurları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belirleyerek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düşünerek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hesapladığı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ekleyebilir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Kanunda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örnek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kılavuzluk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ücreti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fener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römorkaj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karantina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buz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kırdırma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resim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ücretlerini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saymıştır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143932" cy="6357982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Gemi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Limana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Gelmeden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Önce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Yapılan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İşlemler</a:t>
            </a:r>
            <a:r>
              <a:rPr lang="en-US" sz="2400" b="1" dirty="0" smtClean="0">
                <a:solidFill>
                  <a:srgbClr val="002060"/>
                </a:solidFill>
              </a:rPr>
              <a:t> </a:t>
            </a:r>
            <a:endParaRPr lang="tr-TR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acenteleri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gönderene-ihracatçıya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kaptanına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alıcıya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ithalatçıya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çeşitli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hakkında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sunar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aşağıdaki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sıralayabiliriz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Proforma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liman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masraflarını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hesaplayarak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armatöre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gönderir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Limanın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durumu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tıkanıklık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rıhtımların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fiziki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durumu</a:t>
            </a:r>
            <a:r>
              <a:rPr lang="en-US" sz="2400" dirty="0" smtClean="0">
                <a:solidFill>
                  <a:srgbClr val="C00000"/>
                </a:solidFill>
              </a:rPr>
              <a:t> vb.) </a:t>
            </a:r>
            <a:r>
              <a:rPr lang="en-US" sz="2400" dirty="0" err="1" smtClean="0">
                <a:solidFill>
                  <a:srgbClr val="C00000"/>
                </a:solidFill>
              </a:rPr>
              <a:t>hakkında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verir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Çalışma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zamanları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tatil</a:t>
            </a:r>
            <a:r>
              <a:rPr lang="en-US" sz="2400" dirty="0" smtClean="0">
                <a:solidFill>
                  <a:srgbClr val="C00000"/>
                </a:solidFill>
              </a:rPr>
              <a:t> vb. </a:t>
            </a:r>
            <a:r>
              <a:rPr lang="en-US" sz="2400" dirty="0" err="1" smtClean="0">
                <a:solidFill>
                  <a:srgbClr val="C00000"/>
                </a:solidFill>
              </a:rPr>
              <a:t>hususlarda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donatanı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aydınlatır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Limanın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çalışma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zamanları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konusundaki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bilgilerin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değerlendirilmesi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ayrıntılı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olarak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gönderilmesini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sağlar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>
              <a:buNone/>
            </a:pP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0"/>
            <a:ext cx="8286808" cy="6858000"/>
          </a:xfrm>
        </p:spPr>
        <p:txBody>
          <a:bodyPr>
            <a:noAutofit/>
          </a:bodyPr>
          <a:lstStyle/>
          <a:p>
            <a:pPr lvl="3"/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Proforma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liman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masraflarını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hesaplayarak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armatöre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gönderir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Limanın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durumu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tıkanıklık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rıhtımların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fiziki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durumu</a:t>
            </a:r>
            <a:r>
              <a:rPr lang="en-US" sz="2400" dirty="0" smtClean="0">
                <a:solidFill>
                  <a:srgbClr val="C00000"/>
                </a:solidFill>
              </a:rPr>
              <a:t> vb.) </a:t>
            </a:r>
            <a:r>
              <a:rPr lang="en-US" sz="2400" dirty="0" err="1" smtClean="0">
                <a:solidFill>
                  <a:srgbClr val="C00000"/>
                </a:solidFill>
              </a:rPr>
              <a:t>hakkında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verir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Çalışma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zamanları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tatil</a:t>
            </a:r>
            <a:r>
              <a:rPr lang="en-US" sz="2400" dirty="0" smtClean="0">
                <a:solidFill>
                  <a:srgbClr val="C00000"/>
                </a:solidFill>
              </a:rPr>
              <a:t> vb. </a:t>
            </a:r>
            <a:r>
              <a:rPr lang="en-US" sz="2400" dirty="0" err="1" smtClean="0">
                <a:solidFill>
                  <a:srgbClr val="C00000"/>
                </a:solidFill>
              </a:rPr>
              <a:t>hususlarda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donatanı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aydınlatır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Limanın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çalışma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zamanları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konusundaki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bilgilerin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değerlendirilmesi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ayrıntılı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olarak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gönderilmesini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sağlar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Acente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atamasını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tamamlatır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Atama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teleks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faksla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olabilir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Uygulamada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telefonla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yapıldığı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görülmektedir</a:t>
            </a:r>
            <a:r>
              <a:rPr lang="en-US" sz="2400" dirty="0" smtClean="0">
                <a:solidFill>
                  <a:srgbClr val="C00000"/>
                </a:solidFill>
              </a:rPr>
              <a:t>.).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Haberleşme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bilgilendirme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çalışmaları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yapar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Tercihan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teleksle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olur</a:t>
            </a:r>
            <a:r>
              <a:rPr lang="en-US" sz="2400" dirty="0" smtClean="0">
                <a:solidFill>
                  <a:srgbClr val="C00000"/>
                </a:solidFill>
              </a:rPr>
              <a:t>.).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Hemen</a:t>
            </a:r>
            <a:r>
              <a:rPr lang="en-US" sz="2400" dirty="0" smtClean="0">
                <a:solidFill>
                  <a:srgbClr val="C00000"/>
                </a:solidFill>
              </a:rPr>
              <a:t> her </a:t>
            </a:r>
            <a:r>
              <a:rPr lang="en-US" sz="2400" dirty="0" err="1" smtClean="0">
                <a:solidFill>
                  <a:srgbClr val="C00000"/>
                </a:solidFill>
              </a:rPr>
              <a:t>gün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bilgilendirme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çalışmasını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yapmak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donatanı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olumlu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yönde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etkiler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>
              <a:buNone/>
            </a:pPr>
            <a:endParaRPr lang="tr-TR" sz="2400" dirty="0" smtClean="0">
              <a:solidFill>
                <a:srgbClr val="C00000"/>
              </a:solidFill>
            </a:endParaRPr>
          </a:p>
          <a:p>
            <a:pPr lvl="3">
              <a:buNone/>
            </a:pP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8143932" cy="6357982"/>
          </a:xfrm>
        </p:spPr>
        <p:txBody>
          <a:bodyPr>
            <a:normAutofit/>
          </a:bodyPr>
          <a:lstStyle/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Haberleşme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bilgilendirme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çalışmaları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yapar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Tercihan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teleksle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olur</a:t>
            </a:r>
            <a:r>
              <a:rPr lang="en-US" sz="2400" dirty="0" smtClean="0">
                <a:solidFill>
                  <a:srgbClr val="C00000"/>
                </a:solidFill>
              </a:rPr>
              <a:t>.).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Hemen</a:t>
            </a:r>
            <a:r>
              <a:rPr lang="en-US" sz="2400" dirty="0" smtClean="0">
                <a:solidFill>
                  <a:srgbClr val="C00000"/>
                </a:solidFill>
              </a:rPr>
              <a:t> her </a:t>
            </a:r>
            <a:r>
              <a:rPr lang="en-US" sz="2400" dirty="0" err="1" smtClean="0">
                <a:solidFill>
                  <a:srgbClr val="C00000"/>
                </a:solidFill>
              </a:rPr>
              <a:t>gün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bilgilendirme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çalışmasını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yapmak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donatanı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olumlu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yönde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etkiler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Geminin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isteklerinin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sağlanması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harita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kumanya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su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kılavuz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yakıt</a:t>
            </a:r>
            <a:r>
              <a:rPr lang="en-US" sz="2400" dirty="0" smtClean="0">
                <a:solidFill>
                  <a:srgbClr val="C00000"/>
                </a:solidFill>
              </a:rPr>
              <a:t> vb.)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Kiracıya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yükleyiciye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pozisyonu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hakkında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verir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Yükleme</a:t>
            </a:r>
            <a:r>
              <a:rPr lang="en-US" sz="2400" dirty="0" smtClean="0">
                <a:solidFill>
                  <a:srgbClr val="C00000"/>
                </a:solidFill>
              </a:rPr>
              <a:t> - </a:t>
            </a:r>
            <a:r>
              <a:rPr lang="en-US" sz="2400" dirty="0" err="1" smtClean="0">
                <a:solidFill>
                  <a:srgbClr val="C00000"/>
                </a:solidFill>
              </a:rPr>
              <a:t>boşaltmayı</a:t>
            </a:r>
            <a:r>
              <a:rPr lang="en-US" sz="2400" dirty="0" smtClean="0">
                <a:solidFill>
                  <a:srgbClr val="C00000"/>
                </a:solidFill>
              </a:rPr>
              <a:t> organize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koordine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etmek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gerekli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tedbirleri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almak</a:t>
            </a:r>
            <a:r>
              <a:rPr lang="en-US" sz="2400" dirty="0" smtClean="0">
                <a:solidFill>
                  <a:srgbClr val="C00000"/>
                </a:solidFill>
              </a:rPr>
              <a:t> (Organize </a:t>
            </a:r>
            <a:r>
              <a:rPr lang="en-US" sz="2400" dirty="0" err="1" smtClean="0">
                <a:solidFill>
                  <a:srgbClr val="C00000"/>
                </a:solidFill>
              </a:rPr>
              <a:t>etme</a:t>
            </a:r>
            <a:r>
              <a:rPr lang="en-US" sz="2400" dirty="0" smtClean="0">
                <a:solidFill>
                  <a:srgbClr val="C00000"/>
                </a:solidFill>
              </a:rPr>
              <a:t> – </a:t>
            </a:r>
            <a:r>
              <a:rPr lang="en-US" sz="2400" dirty="0" err="1" smtClean="0">
                <a:solidFill>
                  <a:srgbClr val="C00000"/>
                </a:solidFill>
              </a:rPr>
              <a:t>eş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güdüm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oluşturma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yükleyici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alıcı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taşıyan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arasında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sağlanır</a:t>
            </a:r>
            <a:r>
              <a:rPr lang="en-US" sz="2400" dirty="0" smtClean="0">
                <a:solidFill>
                  <a:srgbClr val="C00000"/>
                </a:solidFill>
              </a:rPr>
              <a:t>.)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Kaptana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yanaşma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demirleme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şartları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hakkında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bilgi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verme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664371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Gemi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Varış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İşlemleri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ulaşmasıyla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birlikte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ihbarı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meydana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hasar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kısa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bildirmelidir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koşullarına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çekilebilmesi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yapılabilmesi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alınabilmesi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verilmelidir</a:t>
            </a:r>
            <a:r>
              <a:rPr lang="en-US" dirty="0" smtClean="0">
                <a:solidFill>
                  <a:srgbClr val="C00000"/>
                </a:solidFill>
              </a:rPr>
              <a:t>: </a:t>
            </a:r>
            <a:endParaRPr lang="tr-TR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Deniz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yolu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işletme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acentesine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ödeme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belgesi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Özet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beyan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Orijinal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konişmento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teslim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edilebilir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yazısı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214282" y="214290"/>
            <a:ext cx="8572531" cy="6429398"/>
          </a:xfrm>
        </p:spPr>
        <p:txBody>
          <a:bodyPr>
            <a:normAutofit/>
          </a:bodyPr>
          <a:lstStyle/>
          <a:p>
            <a:pPr lvl="2"/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Ekonomik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çevre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Pazardaki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rekabet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Hukuki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düzenlemeler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</a:t>
            </a:r>
            <a:r>
              <a:rPr lang="en-US" dirty="0" err="1" smtClean="0">
                <a:solidFill>
                  <a:srgbClr val="C00000"/>
                </a:solidFill>
              </a:rPr>
              <a:t>Teknolojik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düzey</a:t>
            </a:r>
            <a:endParaRPr lang="tr-TR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Dağıtım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organizasyonları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Coğrafi</a:t>
            </a:r>
            <a:r>
              <a:rPr lang="en-US" sz="2400" dirty="0" smtClean="0">
                <a:solidFill>
                  <a:srgbClr val="C00000"/>
                </a:solidFill>
              </a:rPr>
              <a:t> durum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alt </a:t>
            </a:r>
            <a:r>
              <a:rPr lang="en-US" sz="2400" dirty="0" err="1" smtClean="0">
                <a:solidFill>
                  <a:srgbClr val="C00000"/>
                </a:solidFill>
              </a:rPr>
              <a:t>yapı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sistemi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Sosyal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kültürel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çevre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</a:t>
            </a:r>
            <a:r>
              <a:rPr lang="en-US" dirty="0" smtClean="0">
                <a:solidFill>
                  <a:srgbClr val="002060"/>
                </a:solidFill>
              </a:rPr>
              <a:t> 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Müşteri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Araştırması</a:t>
            </a:r>
            <a:endParaRPr lang="tr-TR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organizatörleri</a:t>
            </a:r>
            <a:r>
              <a:rPr lang="en-US" dirty="0" smtClean="0">
                <a:solidFill>
                  <a:srgbClr val="C00000"/>
                </a:solidFill>
              </a:rPr>
              <a:t> (freight forwarder)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taşıyıcıların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pazarlama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bölümleri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çeşitli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yöntemleri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kullanabilirler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Gerek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resmî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makamlardan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sivil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toplum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kuruluşlarından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araştırması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yapılabilmektedir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15370" cy="6286544"/>
          </a:xfrm>
        </p:spPr>
        <p:txBody>
          <a:bodyPr>
            <a:normAutofit/>
          </a:bodyPr>
          <a:lstStyle/>
          <a:p>
            <a:pPr lvl="2"/>
            <a:endParaRPr lang="tr-TR" sz="2800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Varış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İhbarı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Varış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ihbarı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gönderilene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gönderilen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fazla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hepsine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değildir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Gönderilen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değilse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emre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yazılı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ihbar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adresini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notifiy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adress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ihtiva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yasal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hamilin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kendiliğinden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çıkmaması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hâlinde</a:t>
            </a:r>
            <a:r>
              <a:rPr lang="en-US" dirty="0" smtClean="0">
                <a:solidFill>
                  <a:srgbClr val="C00000"/>
                </a:solidFill>
              </a:rPr>
              <a:t> durum </a:t>
            </a:r>
            <a:r>
              <a:rPr lang="en-US" dirty="0" err="1" smtClean="0">
                <a:solidFill>
                  <a:srgbClr val="C00000"/>
                </a:solidFill>
              </a:rPr>
              <a:t>böyledir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İhbar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mahallin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adedine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suretiyle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süresi</a:t>
            </a:r>
            <a:r>
              <a:rPr lang="en-US" dirty="0" smtClean="0">
                <a:solidFill>
                  <a:srgbClr val="C00000"/>
                </a:solidFill>
              </a:rPr>
              <a:t> her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ihbarın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ertesi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günü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8215370" cy="6357982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tr-TR" sz="2800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Gemi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Tahliye</a:t>
            </a:r>
            <a:r>
              <a:rPr lang="en-US" sz="2800" b="1" dirty="0" smtClean="0">
                <a:solidFill>
                  <a:srgbClr val="002060"/>
                </a:solidFill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</a:rPr>
              <a:t>Boşaltma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</a:rPr>
              <a:t>İşlemi</a:t>
            </a:r>
            <a:r>
              <a:rPr lang="en-US" sz="2400" b="1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emrine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tutulmak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maksadıyla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anlaşmaya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layterlere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çıkarılmasıdır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yüklemenin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karşılığıdır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kanunda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hükümlerle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düzenlenmiştir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İkisi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arasındaki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fark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sadece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iştirak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şahıs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artık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değil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onun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"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kimse</a:t>
            </a:r>
            <a:r>
              <a:rPr lang="en-US" dirty="0" smtClean="0">
                <a:solidFill>
                  <a:srgbClr val="C00000"/>
                </a:solidFill>
              </a:rPr>
              <a:t>" (TK 1050 </a:t>
            </a:r>
            <a:r>
              <a:rPr lang="en-US" dirty="0" err="1" smtClean="0">
                <a:solidFill>
                  <a:srgbClr val="C00000"/>
                </a:solidFill>
              </a:rPr>
              <a:t>fk</a:t>
            </a:r>
            <a:r>
              <a:rPr lang="en-US" dirty="0" smtClean="0">
                <a:solidFill>
                  <a:srgbClr val="C00000"/>
                </a:solidFill>
              </a:rPr>
              <a:t> 1: </a:t>
            </a:r>
            <a:r>
              <a:rPr lang="en-US" dirty="0" err="1" smtClean="0">
                <a:solidFill>
                  <a:srgbClr val="C00000"/>
                </a:solidFill>
              </a:rPr>
              <a:t>gönderilen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 err="1" smtClean="0">
                <a:solidFill>
                  <a:srgbClr val="C00000"/>
                </a:solidFill>
              </a:rPr>
              <a:t>yani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 (TK 1102 </a:t>
            </a:r>
            <a:r>
              <a:rPr lang="en-US" dirty="0" err="1" smtClean="0">
                <a:solidFill>
                  <a:srgbClr val="C00000"/>
                </a:solidFill>
              </a:rPr>
              <a:t>fk</a:t>
            </a:r>
            <a:r>
              <a:rPr lang="en-US" dirty="0" smtClean="0">
                <a:solidFill>
                  <a:srgbClr val="C00000"/>
                </a:solidFill>
              </a:rPr>
              <a:t> 1)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dayanarak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kendi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adına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kendi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hesabına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olmayabilir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hakkı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sıfatı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kimsedir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8143932" cy="6429420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Bekleme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Süresi</a:t>
            </a:r>
            <a:endParaRPr lang="tr-TR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türüne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farklılık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göstermektedir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nedenle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düzenlenmiştir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çarter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kırkambar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şeklindedir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fazla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beklemesinden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ücrete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sürastarya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ücreti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tr-TR" dirty="0" smtClean="0">
                <a:solidFill>
                  <a:srgbClr val="C00000"/>
                </a:solidFill>
              </a:rPr>
              <a:t>                                                            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</a:rPr>
              <a:t>Kırkambar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sözleşmelerinde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bekleme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süresi</a:t>
            </a:r>
            <a:endParaRPr lang="tr-T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Kırkambar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herhangi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kanuni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yoktur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Gönderilen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davet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gecikmeden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tesellüme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mec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en-US" dirty="0" err="1" smtClean="0">
                <a:solidFill>
                  <a:srgbClr val="C00000"/>
                </a:solidFill>
              </a:rPr>
              <a:t>burdur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85728"/>
            <a:ext cx="8001056" cy="6286544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Boşaltma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Masrafları</a:t>
            </a:r>
            <a:r>
              <a:rPr lang="en-US" sz="2800" b="1" dirty="0" smtClean="0">
                <a:solidFill>
                  <a:srgbClr val="C00000"/>
                </a:solidFill>
              </a:rPr>
              <a:t>	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faaliyetler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paylaştırılmıştır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ticaret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hukukunda</a:t>
            </a:r>
            <a:r>
              <a:rPr lang="en-US" dirty="0" smtClean="0">
                <a:solidFill>
                  <a:srgbClr val="C00000"/>
                </a:solidFill>
              </a:rPr>
              <a:t> her ne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bahsetmekte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dolaylı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faaliyet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yükümlülüklerinin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sınırlarını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çizmiştir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Buna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aksine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nizamları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yoksa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vinçle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küpeşteden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dökülmesi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faaliyeti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rıhtım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mavnada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vinçten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faaliyetleri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mavna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mavnada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istif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masrafları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dahil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gönderilene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aittir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28"/>
            <a:ext cx="8001056" cy="6357982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Terminal </a:t>
            </a:r>
            <a:r>
              <a:rPr lang="en-US" sz="2800" b="1" dirty="0" err="1" smtClean="0">
                <a:solidFill>
                  <a:srgbClr val="002060"/>
                </a:solidFill>
              </a:rPr>
              <a:t>ve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Liman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 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taşınmasında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önemli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kanallardan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terminaller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limanlardır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Limanlar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yolcu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indirip</a:t>
            </a:r>
            <a:r>
              <a:rPr lang="en-US" dirty="0" smtClean="0">
                <a:solidFill>
                  <a:srgbClr val="C00000"/>
                </a:solidFill>
              </a:rPr>
              <a:t> - </a:t>
            </a:r>
            <a:r>
              <a:rPr lang="en-US" dirty="0" err="1" smtClean="0">
                <a:solidFill>
                  <a:srgbClr val="C00000"/>
                </a:solidFill>
              </a:rPr>
              <a:t>bindirme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bağlama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eklemelerine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elverişli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yeterli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derinliğine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sahip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teknik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sosyal</a:t>
            </a:r>
            <a:r>
              <a:rPr lang="en-US" dirty="0" smtClean="0">
                <a:solidFill>
                  <a:srgbClr val="C00000"/>
                </a:solidFill>
              </a:rPr>
              <a:t> alt </a:t>
            </a:r>
            <a:r>
              <a:rPr lang="en-US" dirty="0" err="1" smtClean="0">
                <a:solidFill>
                  <a:srgbClr val="C00000"/>
                </a:solidFill>
              </a:rPr>
              <a:t>yapı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tesisleri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yönetim</a:t>
            </a:r>
            <a:r>
              <a:rPr lang="en-US" dirty="0" smtClean="0">
                <a:solidFill>
                  <a:srgbClr val="C00000"/>
                </a:solidFill>
              </a:rPr>
              <a:t>, </a:t>
            </a:r>
            <a:endParaRPr lang="tr-TR" sz="32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destek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bakım</a:t>
            </a:r>
            <a:r>
              <a:rPr lang="en-US" dirty="0" smtClean="0">
                <a:solidFill>
                  <a:srgbClr val="C00000"/>
                </a:solidFill>
              </a:rPr>
              <a:t> - </a:t>
            </a:r>
            <a:r>
              <a:rPr lang="en-US" dirty="0" err="1" smtClean="0">
                <a:solidFill>
                  <a:srgbClr val="C00000"/>
                </a:solidFill>
              </a:rPr>
              <a:t>onarım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tabii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rüzgâr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etkilerinden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korunmuş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dönüşüm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noktaları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yapılarıdır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143932" cy="6357982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taşımacılığının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başlangıç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yahut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bitim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noktasıdır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Gemilere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üretim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ünitesidir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Burada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üretilir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Üretim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toplanması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denizaşırı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pazarlara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denizaşırı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pazarlardan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art </a:t>
            </a:r>
            <a:r>
              <a:rPr lang="en-US" dirty="0" err="1" smtClean="0">
                <a:solidFill>
                  <a:srgbClr val="C00000"/>
                </a:solidFill>
              </a:rPr>
              <a:t>bölgeye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hinterlant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dağıtılması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şeklinde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Yükleri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toplama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dağıtma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özellikleri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sebebiyle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ekonominin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nabzı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bağımlı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ünitesidir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42852"/>
            <a:ext cx="8358246" cy="6715148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Gemiye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Verilen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</a:t>
            </a:r>
            <a:r>
              <a:rPr lang="en-US" sz="2800" b="1" dirty="0" smtClean="0">
                <a:solidFill>
                  <a:srgbClr val="C00000"/>
                </a:solidFill>
              </a:rPr>
              <a:t> 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Limanda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sunulan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çeşitlidir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hizmetler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genellikle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giriş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çıkışında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yanaşma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bütünleşir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sunulan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şunlardır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Kılavuzlama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kılavuzluk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hizmeti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Römorkör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murinbot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servis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motoru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Palamar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şamandıra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Yanaşma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demir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kirası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Gemi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ambar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gladoralarının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açılıp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kapatılması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Yükleme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boşaltma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donanımlarının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hazırlanması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Malzeme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kumanya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Gemiden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çöp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balast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suyu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alınması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28"/>
            <a:ext cx="8215370" cy="6357982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Gemilerin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yanaşma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yanaşma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kaldırılması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çıkartılması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genellikle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kılavuzluk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hizmetiyle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sürdürülür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Kılavuzlama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yürüten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kişilerse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kılavuz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kaptanlardır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 lvl="3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Eşyaya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Verilen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s ı </a:t>
            </a:r>
            <a:r>
              <a:rPr lang="en-US" dirty="0" err="1" smtClean="0">
                <a:solidFill>
                  <a:srgbClr val="C00000"/>
                </a:solidFill>
              </a:rPr>
              <a:t>ralanabilir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Yükleme</a:t>
            </a:r>
            <a:r>
              <a:rPr lang="en-US" sz="2400" dirty="0" smtClean="0">
                <a:solidFill>
                  <a:srgbClr val="C00000"/>
                </a:solidFill>
              </a:rPr>
              <a:t> - </a:t>
            </a:r>
            <a:r>
              <a:rPr lang="en-US" sz="2400" dirty="0" err="1" smtClean="0">
                <a:solidFill>
                  <a:srgbClr val="C00000"/>
                </a:solidFill>
              </a:rPr>
              <a:t>boşaltma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Gemi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aktarma</a:t>
            </a:r>
            <a:r>
              <a:rPr lang="en-US" sz="2400" dirty="0" smtClean="0">
                <a:solidFill>
                  <a:srgbClr val="C00000"/>
                </a:solidFill>
              </a:rPr>
              <a:t> (shifting)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Gemiden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aktarma</a:t>
            </a:r>
            <a:r>
              <a:rPr lang="en-US" sz="2400" dirty="0" smtClean="0">
                <a:solidFill>
                  <a:srgbClr val="C00000"/>
                </a:solidFill>
              </a:rPr>
              <a:t> (limbo)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smtClean="0">
                <a:solidFill>
                  <a:srgbClr val="C00000"/>
                </a:solidFill>
              </a:rPr>
              <a:t>Terminal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4"/>
            <a:r>
              <a:rPr lang="en-US" sz="2400" dirty="0" err="1" smtClean="0">
                <a:solidFill>
                  <a:srgbClr val="C00000"/>
                </a:solidFill>
              </a:rPr>
              <a:t>Ardiye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Bu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neler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olduğunu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fonksiyonları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aşağıda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açıklanmıştır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8143932" cy="6429420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Yükleme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boşaltma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 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rıhtıma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ambarlara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vasıtasından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alınıp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bordasına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getirilmesi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yüklenmesi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ambar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güvertesine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istif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Açıkta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şamandırada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yüklenip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gemilerden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araçlarıyla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şat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layter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mavna</a:t>
            </a:r>
            <a:r>
              <a:rPr lang="en-US" dirty="0" smtClean="0">
                <a:solidFill>
                  <a:srgbClr val="C00000"/>
                </a:solidFill>
              </a:rPr>
              <a:t> vb.)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üstünden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ardiyeye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uğramadan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göndericinin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alıcının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Ardiye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antrepo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sundurma</a:t>
            </a:r>
            <a:r>
              <a:rPr lang="en-US" dirty="0" smtClean="0">
                <a:solidFill>
                  <a:srgbClr val="C00000"/>
                </a:solidFill>
              </a:rPr>
              <a:t> vb. </a:t>
            </a:r>
            <a:r>
              <a:rPr lang="en-US" dirty="0" err="1" smtClean="0">
                <a:solidFill>
                  <a:srgbClr val="C00000"/>
                </a:solidFill>
              </a:rPr>
              <a:t>limanın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tesisinden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alınarak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depolarına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çekilir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28"/>
            <a:ext cx="8001056" cy="6286544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Shifting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hizmeti</a:t>
            </a:r>
            <a:r>
              <a:rPr lang="en-US" sz="2800" b="1" dirty="0" smtClean="0">
                <a:solidFill>
                  <a:srgbClr val="002060"/>
                </a:solidFill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</a:rPr>
              <a:t>Gemi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içinde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aktarma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hizmetleri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Bazen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sırasındaki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değişiklik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özelliğine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bağlı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ambar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güverteleri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arasında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indirilmeksizin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değiştirilmesi</a:t>
            </a:r>
            <a:r>
              <a:rPr lang="en-US" dirty="0" smtClean="0">
                <a:solidFill>
                  <a:srgbClr val="C00000"/>
                </a:solidFill>
              </a:rPr>
              <a:t> (shifting) </a:t>
            </a:r>
            <a:r>
              <a:rPr lang="en-US" dirty="0" err="1" smtClean="0">
                <a:solidFill>
                  <a:srgbClr val="C00000"/>
                </a:solidFill>
              </a:rPr>
              <a:t>işlemleridir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 lvl="4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Gemiden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gemiye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aktarma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işlemleri</a:t>
            </a:r>
            <a:r>
              <a:rPr lang="en-US" sz="2800" b="1" dirty="0" smtClean="0">
                <a:solidFill>
                  <a:srgbClr val="002060"/>
                </a:solidFill>
              </a:rPr>
              <a:t> (Limbo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hizmetleri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İki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birbirine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yanaşarak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rampa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ederek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karşılıklı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güverte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ambarları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arasında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ifade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86544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Örneğin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Sanayi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Ticaret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Bakanlığının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verilerinden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ticaret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odaları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sanayi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odaları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meslek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örgütlerinden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uluslararası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ticaret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örgütlerinden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yararlanabilirler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</a:rPr>
              <a:t> </a:t>
            </a:r>
            <a:r>
              <a:rPr lang="tr-TR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Sipariş</a:t>
            </a:r>
            <a:r>
              <a:rPr lang="en-US" sz="2800" b="1" dirty="0" smtClean="0">
                <a:solidFill>
                  <a:srgbClr val="002060"/>
                </a:solidFill>
              </a:rPr>
              <a:t> Alma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 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işleri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organizatörlerinin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deniz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yolu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ithalat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hizmetleri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pazarlama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faaliyetleri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sonucu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bulunan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müşterilerin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siparişlerinin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alınması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başlamaktadır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Söz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konusu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müşteriler</a:t>
            </a:r>
            <a:r>
              <a:rPr lang="en-US" sz="2400" dirty="0" smtClean="0">
                <a:solidFill>
                  <a:srgbClr val="C00000"/>
                </a:solidFill>
              </a:rPr>
              <a:t>, yurt </a:t>
            </a:r>
            <a:r>
              <a:rPr lang="en-US" sz="2400" dirty="0" err="1" smtClean="0">
                <a:solidFill>
                  <a:srgbClr val="C00000"/>
                </a:solidFill>
              </a:rPr>
              <a:t>içindeki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ihracatçı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ithalatçı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olabileceği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gibi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yabancı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ülkelerde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faaliyet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gösteren</a:t>
            </a:r>
            <a:r>
              <a:rPr lang="en-US" sz="2400" dirty="0" smtClean="0">
                <a:solidFill>
                  <a:srgbClr val="C00000"/>
                </a:solidFill>
              </a:rPr>
              <a:t> yurt </a:t>
            </a:r>
            <a:r>
              <a:rPr lang="en-US" sz="2400" dirty="0" err="1" smtClean="0">
                <a:solidFill>
                  <a:srgbClr val="C00000"/>
                </a:solidFill>
              </a:rPr>
              <a:t>dışı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acenteler</a:t>
            </a:r>
            <a:r>
              <a:rPr lang="en-US" sz="2400" dirty="0" smtClean="0">
                <a:solidFill>
                  <a:srgbClr val="C00000"/>
                </a:solidFill>
              </a:rPr>
              <a:t> de </a:t>
            </a:r>
            <a:r>
              <a:rPr lang="en-US" sz="2400" dirty="0" err="1" smtClean="0">
                <a:solidFill>
                  <a:srgbClr val="C00000"/>
                </a:solidFill>
              </a:rPr>
              <a:t>olabilmektedir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      </a:t>
            </a:r>
            <a:r>
              <a:rPr lang="en-US" sz="2800" b="1" dirty="0" err="1" smtClean="0">
                <a:solidFill>
                  <a:srgbClr val="002060"/>
                </a:solidFill>
              </a:rPr>
              <a:t>Müşteri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Ziyareti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ile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Alınan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Siparişler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 </a:t>
            </a:r>
            <a:r>
              <a:rPr lang="en-US" sz="2400" dirty="0" err="1" smtClean="0">
                <a:solidFill>
                  <a:srgbClr val="C00000"/>
                </a:solidFill>
              </a:rPr>
              <a:t>Taşıyıcı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firmalar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sunacağı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müşterileri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bizzat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ziyaret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ederek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bunlara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ilişkin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siparişleri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yazılı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olarak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alabilirler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Müşteri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ziyaretlerinde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temel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amaç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potansiyel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müşterilerle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uygun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çalışma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ortamının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yaratılmasıdır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0"/>
            <a:ext cx="8429684" cy="6858000"/>
          </a:xfrm>
        </p:spPr>
        <p:txBody>
          <a:bodyPr>
            <a:noAutofit/>
          </a:bodyPr>
          <a:lstStyle/>
          <a:p>
            <a:pPr lvl="4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Terminal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Terminal </a:t>
            </a:r>
            <a:r>
              <a:rPr lang="en-US" dirty="0" err="1" smtClean="0">
                <a:solidFill>
                  <a:srgbClr val="C00000"/>
                </a:solidFill>
              </a:rPr>
              <a:t>alanlarında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ilişkin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sıralanabilir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Gemiye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yükletilmek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üzere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terminale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taşıtları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üzerindeki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araçlardan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boşaltılması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ambarlara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taşınması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istiflenmesi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yüklenmesi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Limana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gelen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gemilerdeki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boşaltılarak</a:t>
            </a:r>
            <a:r>
              <a:rPr lang="en-US" sz="2400" dirty="0" smtClean="0">
                <a:solidFill>
                  <a:srgbClr val="C00000"/>
                </a:solidFill>
              </a:rPr>
              <a:t> terminal </a:t>
            </a:r>
            <a:r>
              <a:rPr lang="en-US" sz="2400" dirty="0" err="1" smtClean="0">
                <a:solidFill>
                  <a:srgbClr val="C00000"/>
                </a:solidFill>
              </a:rPr>
              <a:t>depolama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alanlarına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alınması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alıcısı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taşıyıcılarına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teslim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edilmek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üzere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depolama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alanlarından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alınarak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vasıtasına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yükletilmesi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Terminalde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bulunan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gerektiğinde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yerinin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değiştirilmesi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taşınması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yeniden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istiflenmesi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gibi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6429420"/>
          </a:xfrm>
        </p:spPr>
        <p:txBody>
          <a:bodyPr/>
          <a:lstStyle/>
          <a:p>
            <a:pPr lvl="4"/>
            <a:endParaRPr lang="tr-TR" b="1" u="sng" dirty="0" smtClean="0">
              <a:solidFill>
                <a:srgbClr val="C00000"/>
              </a:solidFill>
            </a:endParaRPr>
          </a:p>
          <a:p>
            <a:pPr lvl="4"/>
            <a:endParaRPr lang="tr-TR" b="1" u="sng" dirty="0" smtClean="0">
              <a:solidFill>
                <a:srgbClr val="C00000"/>
              </a:solidFill>
            </a:endParaRPr>
          </a:p>
          <a:p>
            <a:pPr lvl="4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Ardiye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endParaRPr lang="tr-TR" u="sng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Ambarlama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yerlerine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alınmasına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gidecek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vasıtasına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yüklenmesine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tasfiye</a:t>
            </a:r>
            <a:r>
              <a:rPr lang="en-US" dirty="0" smtClean="0">
                <a:solidFill>
                  <a:srgbClr val="C00000"/>
                </a:solidFill>
              </a:rPr>
              <a:t> vb. </a:t>
            </a:r>
            <a:r>
              <a:rPr lang="en-US" dirty="0" err="1" smtClean="0">
                <a:solidFill>
                  <a:srgbClr val="C00000"/>
                </a:solidFill>
              </a:rPr>
              <a:t>şekillerle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çıkarılmasına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sorumluluğu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altında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muhafaza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ifade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143932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pPr lvl="4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Diğer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liman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hizmetleri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Limanlarda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yukarıda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dışında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hizmetler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verilmektedir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Bunlar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Parçaların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tartılması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kaplarının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açılması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kapatılması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İstif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yerindeki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parçaların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seçilmesi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kabının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değiştirilmesi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kaplarında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onarım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yapılması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kaplarından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numune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alınması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5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kaplarının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markalanması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etiketlendirilmesi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0"/>
            <a:ext cx="842968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</a:rPr>
              <a:t>                     </a:t>
            </a:r>
            <a:r>
              <a:rPr lang="tr-TR" sz="3200" b="1" dirty="0" smtClean="0">
                <a:solidFill>
                  <a:srgbClr val="002060"/>
                </a:solidFill>
              </a:rPr>
              <a:t>ünite 3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3. GÜMRÜK İŞLEMLERİ, EŞYANIN ÇEKİLMESİ VE FATURALAMA</a:t>
            </a:r>
            <a:endParaRPr lang="tr-TR" b="1" dirty="0" smtClean="0">
              <a:solidFill>
                <a:srgbClr val="002060"/>
              </a:solidFill>
            </a:endParaRPr>
          </a:p>
          <a:p>
            <a:pPr lvl="1"/>
            <a:r>
              <a:rPr lang="en-US" sz="2400" b="1" dirty="0" err="1" smtClean="0">
                <a:solidFill>
                  <a:srgbClr val="002060"/>
                </a:solidFill>
              </a:rPr>
              <a:t>Gümrük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İşlemleri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Dış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ticaretten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ithalata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Türkiye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Bölgesine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sokulabilmesi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Teşkilatının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iznine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bağlı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mevzuata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gerekmektedir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ülke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girişi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ticaret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politika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önlemlerinin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uygulanması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ithali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tamamlanması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ödenmesi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vergilerin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gerçekleşmektedir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ithalatı</a:t>
            </a:r>
            <a:r>
              <a:rPr lang="en-US" dirty="0" smtClean="0">
                <a:solidFill>
                  <a:srgbClr val="C00000"/>
                </a:solidFill>
              </a:rPr>
              <a:t> belli </a:t>
            </a:r>
            <a:r>
              <a:rPr lang="en-US" dirty="0" err="1" smtClean="0">
                <a:solidFill>
                  <a:srgbClr val="C00000"/>
                </a:solidFill>
              </a:rPr>
              <a:t>kurum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kuruluşlarca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gerçekleştirilecek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mal </a:t>
            </a:r>
            <a:r>
              <a:rPr lang="en-US" dirty="0" err="1" smtClean="0">
                <a:solidFill>
                  <a:srgbClr val="C00000"/>
                </a:solidFill>
              </a:rPr>
              <a:t>ancak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yetkili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kuruluşlarca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yapılabilir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İthalata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mal </a:t>
            </a:r>
            <a:r>
              <a:rPr lang="en-US" dirty="0" err="1" smtClean="0">
                <a:solidFill>
                  <a:srgbClr val="C00000"/>
                </a:solidFill>
              </a:rPr>
              <a:t>Türkiye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Bölgesi’ne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getirildiği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itibaren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gözetimine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143932" cy="6429420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Söz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konusu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 lvl="2"/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Serbest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dolaşımda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olup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olmadığı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saptanıncaya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kadar</a:t>
            </a:r>
            <a:r>
              <a:rPr lang="en-US" sz="2400" dirty="0" smtClean="0">
                <a:solidFill>
                  <a:srgbClr val="C00000"/>
                </a:solidFill>
              </a:rPr>
              <a:t>,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400" dirty="0" err="1" smtClean="0">
                <a:solidFill>
                  <a:srgbClr val="C00000"/>
                </a:solidFill>
              </a:rPr>
              <a:t>Serbest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dolaşımda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olmadığı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saptanırsa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serbest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dolaşıma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serbest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bölgeye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girinceye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Türkiye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Gümrük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Bölgesi’den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yeniden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ihraç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edilinciye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veyahut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gümrükte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imha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edilinceye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kadar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gümrük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gözetimine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tabi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kalır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215370" cy="6429420"/>
          </a:xfrm>
        </p:spPr>
        <p:txBody>
          <a:bodyPr/>
          <a:lstStyle/>
          <a:p>
            <a:pPr lvl="2"/>
            <a:endParaRPr lang="tr-TR" sz="2800" b="1" dirty="0" smtClean="0">
              <a:solidFill>
                <a:srgbClr val="C00000"/>
              </a:solidFill>
            </a:endParaRPr>
          </a:p>
          <a:p>
            <a:pPr lvl="2"/>
            <a:endParaRPr lang="tr-TR" sz="2800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Gümrüğe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Sunulması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gözetiminde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eşyalar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yürürlükte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bulunan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hükümlere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idareleri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denetlenir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Eşyalar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mallar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bunları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Türkiye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Bölgesi’ne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gelişinden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üstlenen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gecikmeksizin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usul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esaslara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idaresine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gümrükçe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götürülmesi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gerekmektedir</a:t>
            </a:r>
            <a:r>
              <a:rPr lang="en-US" u="sng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sz="800" dirty="0" smtClean="0">
                <a:solidFill>
                  <a:srgbClr val="C00000"/>
                </a:solidFill>
              </a:rPr>
              <a:t> </a:t>
            </a:r>
            <a:endParaRPr lang="tr-TR" sz="4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85728"/>
            <a:ext cx="8143932" cy="6286544"/>
          </a:xfrm>
        </p:spPr>
        <p:txBody>
          <a:bodyPr/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Özet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Beyan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Verilmesi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sz="2800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daha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bahsedildiği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sunulan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temsilcisi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sunulmasını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izleyen</a:t>
            </a:r>
            <a:r>
              <a:rPr lang="en-US" dirty="0" smtClean="0">
                <a:solidFill>
                  <a:srgbClr val="C00000"/>
                </a:solidFill>
              </a:rPr>
              <a:t> ilk </a:t>
            </a:r>
            <a:r>
              <a:rPr lang="en-US" dirty="0" err="1" smtClean="0">
                <a:solidFill>
                  <a:srgbClr val="C00000"/>
                </a:solidFill>
              </a:rPr>
              <a:t>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gününün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mesai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bitimine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idaresine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verilmelidir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verilmemesi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Kanunu’nu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usulsüzlük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cezası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uygulanır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7929618" cy="6357982"/>
          </a:xfrm>
        </p:spPr>
        <p:txBody>
          <a:bodyPr/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İthalat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Gümrük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İş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Takip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Prosedürü</a:t>
            </a:r>
            <a:endParaRPr lang="tr-TR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İthalat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firmadan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doğrultusunda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başlanır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İthalatı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mallarla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tarife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tespiti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irtibata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geçilerek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evraklar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orijinal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faturası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çeki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listesi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faturası</a:t>
            </a:r>
            <a:r>
              <a:rPr lang="en-US" dirty="0" smtClean="0">
                <a:solidFill>
                  <a:srgbClr val="C00000"/>
                </a:solidFill>
              </a:rPr>
              <a:t>, ATR, EUR, vs.) </a:t>
            </a:r>
            <a:r>
              <a:rPr lang="en-US" dirty="0" err="1" smtClean="0">
                <a:solidFill>
                  <a:srgbClr val="C00000"/>
                </a:solidFill>
              </a:rPr>
              <a:t>istenir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İthalatı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vergisi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vergileri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hesaplanarak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firmaya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bildirilir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Bildirilen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tutarlar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nakit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bloke </a:t>
            </a:r>
            <a:r>
              <a:rPr lang="en-US" dirty="0" err="1" smtClean="0">
                <a:solidFill>
                  <a:srgbClr val="C00000"/>
                </a:solidFill>
              </a:rPr>
              <a:t>çek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hazırlanır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15370" cy="6429420"/>
          </a:xfrm>
        </p:spPr>
        <p:txBody>
          <a:bodyPr/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İthalatı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evraklar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tamamlandıktan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programı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en-US" dirty="0" err="1" smtClean="0">
                <a:solidFill>
                  <a:srgbClr val="C00000"/>
                </a:solidFill>
              </a:rPr>
              <a:t>ithalat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bölümünden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girişi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yaptırılır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beyanname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oluşturularak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doldurulur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tescil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ettirilir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Tescil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yapıldıktan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ibrazı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zorunlu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beyanname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eklenerek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İthal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özelliğine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gümrüğe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ibrazı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zorunlu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belgeler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sıralanabilir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643966" cy="6858000"/>
          </a:xfrm>
        </p:spPr>
        <p:txBody>
          <a:bodyPr>
            <a:noAutofit/>
          </a:bodyPr>
          <a:lstStyle/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Eşyanın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orijinal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faturası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İthal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ilişkin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kıymet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bildirim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formu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Menşe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şahadetnamesi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smtClean="0">
                <a:solidFill>
                  <a:srgbClr val="C00000"/>
                </a:solidFill>
              </a:rPr>
              <a:t>ATR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EUR </a:t>
            </a:r>
            <a:r>
              <a:rPr lang="en-US" sz="2400" dirty="0" err="1" smtClean="0">
                <a:solidFill>
                  <a:srgbClr val="C00000"/>
                </a:solidFill>
              </a:rPr>
              <a:t>dolaşım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belgeleri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Çeki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listesi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Konişmento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senedi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Navlun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faturası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Sigorta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poliçesi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İthal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edilen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eşya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ilgili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kurumların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uygunluk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yazıları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Onay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belgesi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Yeterlilik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belgesi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Proforma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fatura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Fon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alındı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makbuzu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smtClean="0">
                <a:solidFill>
                  <a:srgbClr val="C00000"/>
                </a:solidFill>
              </a:rPr>
              <a:t>Transit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Antrepo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rejimlerinde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belgeleri</a:t>
            </a:r>
            <a:endParaRPr lang="tr-TR" sz="2400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215370" cy="6357982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Müşteriye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ziyaretler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çizelgeyle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ziyaretler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mutlaka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randevu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yapılmalıdır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Müşteri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ziyaretinde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hizmeti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bilgiler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aktarılmalıdır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bilgiler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sıralanabilir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Firmanın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faaliyet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alanı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hacmi</a:t>
            </a:r>
            <a:r>
              <a:rPr lang="tr-TR" dirty="0" smtClean="0">
                <a:solidFill>
                  <a:srgbClr val="C00000"/>
                </a:solidFill>
              </a:rPr>
              <a:t>                </a:t>
            </a:r>
            <a:r>
              <a:rPr lang="en-US" sz="2400" dirty="0" err="1" smtClean="0">
                <a:solidFill>
                  <a:srgbClr val="C00000"/>
                </a:solidFill>
              </a:rPr>
              <a:t>Taşınabilecek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yüklerin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cinsi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ağırlığı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ambalaj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türleri</a:t>
            </a:r>
            <a:r>
              <a:rPr lang="tr-TR" dirty="0" smtClean="0">
                <a:solidFill>
                  <a:srgbClr val="C00000"/>
                </a:solidFill>
              </a:rPr>
              <a:t>                                                                       </a:t>
            </a:r>
            <a:r>
              <a:rPr lang="en-US" sz="2400" dirty="0" err="1" smtClean="0">
                <a:solidFill>
                  <a:srgbClr val="C00000"/>
                </a:solidFill>
              </a:rPr>
              <a:t>Mevcut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imkânları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rakip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firmaların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durumları</a:t>
            </a:r>
            <a:r>
              <a:rPr lang="tr-TR" dirty="0" smtClean="0">
                <a:solidFill>
                  <a:srgbClr val="C00000"/>
                </a:solidFill>
              </a:rPr>
              <a:t>                                                             </a:t>
            </a:r>
            <a:r>
              <a:rPr lang="en-US" sz="2400" dirty="0" err="1" smtClean="0">
                <a:solidFill>
                  <a:srgbClr val="C00000"/>
                </a:solidFill>
              </a:rPr>
              <a:t>Firmanın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yükle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ilgili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özel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talepleri</a:t>
            </a:r>
            <a:r>
              <a:rPr lang="tr-TR" dirty="0" smtClean="0">
                <a:solidFill>
                  <a:srgbClr val="C00000"/>
                </a:solidFill>
              </a:rPr>
              <a:t>                                            </a:t>
            </a:r>
            <a:r>
              <a:rPr lang="en-US" sz="2400" dirty="0" err="1" smtClean="0">
                <a:solidFill>
                  <a:srgbClr val="C00000"/>
                </a:solidFill>
              </a:rPr>
              <a:t>Firmanın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sunacağı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diğer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hizmet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alanları</a:t>
            </a:r>
            <a:r>
              <a:rPr lang="en-US" sz="2400" dirty="0" smtClean="0">
                <a:solidFill>
                  <a:srgbClr val="C00000"/>
                </a:solidFill>
              </a:rPr>
              <a:t> vs.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143932" cy="6357982"/>
          </a:xfrm>
        </p:spPr>
        <p:txBody>
          <a:bodyPr>
            <a:normAutofit lnSpcReduction="10000"/>
          </a:bodyPr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Boşaltılması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Geçici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Depolanması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Türkiye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Bölgesi’ne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getirilen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gözetimi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altında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Malların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sırasında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yetkili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araçlarının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sahipleri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kaptanı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acentenin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yetkili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personeli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geçici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yetkili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memurları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boşaltılmasını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izleyen</a:t>
            </a:r>
            <a:r>
              <a:rPr lang="en-US" dirty="0" smtClean="0">
                <a:solidFill>
                  <a:srgbClr val="C00000"/>
                </a:solidFill>
              </a:rPr>
              <a:t> 24 </a:t>
            </a:r>
            <a:r>
              <a:rPr lang="en-US" dirty="0" err="1" smtClean="0">
                <a:solidFill>
                  <a:srgbClr val="C00000"/>
                </a:solidFill>
              </a:rPr>
              <a:t>saat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Listesi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düzenlenerek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memuru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personeli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kaptan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geçici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memuru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imzalanır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Bu </a:t>
            </a:r>
            <a:r>
              <a:rPr lang="en-US" dirty="0" err="1" smtClean="0">
                <a:solidFill>
                  <a:srgbClr val="C00000"/>
                </a:solidFill>
              </a:rPr>
              <a:t>listede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malın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cinsi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markası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brüt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ağırlığı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kapların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sayısı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numarası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taşıtın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sefer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numarası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gösterilir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Üç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nüsha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düzenlenen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listenin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nüshası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idaresine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nüshası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geçici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edene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nüshası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işletme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memuruna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15370" cy="6357982"/>
          </a:xfrm>
        </p:spPr>
        <p:txBody>
          <a:bodyPr/>
          <a:lstStyle/>
          <a:p>
            <a:pPr lvl="1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Çekilmesi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İşlemleri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bölgesinden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çekilmesi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organizatörü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belirleyeceği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müşavirine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yetki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yapılabileceği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ayrıca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kendi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müşaviri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gerçekleştirilebilir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Gümrükleme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işlemlerinin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işlemler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tamamlanır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gümrüklü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sahasından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çekilerek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alıcıya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teslimatı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Eğer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yapılmayacak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öncede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belirttiğimiz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gümrük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başkaları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verilecek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konişmento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hazırlanır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072494" cy="6286544"/>
          </a:xfrm>
        </p:spPr>
        <p:txBody>
          <a:bodyPr/>
          <a:lstStyle/>
          <a:p>
            <a:pPr lvl="2"/>
            <a:endParaRPr lang="tr-TR" b="1" dirty="0" smtClean="0">
              <a:solidFill>
                <a:srgbClr val="C00000"/>
              </a:solidFill>
            </a:endParaRPr>
          </a:p>
          <a:p>
            <a:pPr lvl="2"/>
            <a:endParaRPr lang="tr-TR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Eşyanın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Teslimi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  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yolculuğun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gönderilenin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rızasıyla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alıcıya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ulaştırmasıdır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iradesine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dayanan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yükümlülüğü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alıcıya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şartlarda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suretiyle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erer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358246" cy="642942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Eşya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Tesliminde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Gecikme</a:t>
            </a:r>
            <a:endParaRPr lang="tr-TR" sz="2800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Gönderilen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limanına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ulaşmasını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takiben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kendisine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hakkına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sahiptir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Taşıyanda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an </a:t>
            </a:r>
            <a:r>
              <a:rPr lang="en-US" dirty="0" err="1" smtClean="0">
                <a:solidFill>
                  <a:srgbClr val="C00000"/>
                </a:solidFill>
              </a:rPr>
              <a:t>önce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boşaltıp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gitmek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ister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çünkü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ilgili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sürastarya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borcunun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doğmaması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olmazsa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artmamasında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menfaati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vardır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Gönderilen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alacağını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bildirmiş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fakat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tesellümde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gecikmiş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yani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çarterde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bekleme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süresi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kırkambar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süre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hâlde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almadığı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takdirde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temsilen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gönderilene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haber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verdikten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sonra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umumi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ambara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emniyetli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edebilir</a:t>
            </a:r>
            <a:r>
              <a:rPr lang="en-US" dirty="0" smtClean="0">
                <a:solidFill>
                  <a:srgbClr val="C00000"/>
                </a:solidFill>
              </a:rPr>
              <a:t> (TK 1057-  1059).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42852"/>
            <a:ext cx="8072494" cy="6500858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Deniz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Navlunu</a:t>
            </a:r>
            <a:r>
              <a:rPr lang="en-US" sz="2400" b="1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değişik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bazen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yükünü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ettiği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yani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konşimentoyu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aldığı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navlununu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öder</a:t>
            </a:r>
            <a:r>
              <a:rPr lang="en-US" dirty="0" smtClean="0">
                <a:solidFill>
                  <a:srgbClr val="C00000"/>
                </a:solidFill>
              </a:rPr>
              <a:t>.  Bu,  </a:t>
            </a:r>
            <a:r>
              <a:rPr lang="en-US" dirty="0" err="1" smtClean="0">
                <a:solidFill>
                  <a:srgbClr val="C00000"/>
                </a:solidFill>
              </a:rPr>
              <a:t>peşin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(advance freight)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bilinir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Ancak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peşin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alıcısına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edilmese</a:t>
            </a:r>
            <a:r>
              <a:rPr lang="en-US" dirty="0" smtClean="0">
                <a:solidFill>
                  <a:srgbClr val="C00000"/>
                </a:solidFill>
              </a:rPr>
              <a:t> bile </a:t>
            </a:r>
            <a:r>
              <a:rPr lang="en-US" dirty="0" err="1" smtClean="0">
                <a:solidFill>
                  <a:srgbClr val="C00000"/>
                </a:solidFill>
              </a:rPr>
              <a:t>taşıtanın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geri</a:t>
            </a:r>
            <a:r>
              <a:rPr lang="en-US" dirty="0" smtClean="0">
                <a:solidFill>
                  <a:srgbClr val="C00000"/>
                </a:solidFill>
              </a:rPr>
              <a:t> alma </a:t>
            </a:r>
            <a:r>
              <a:rPr lang="en-US" dirty="0" err="1" smtClean="0">
                <a:solidFill>
                  <a:srgbClr val="C00000"/>
                </a:solidFill>
              </a:rPr>
              <a:t>hakkı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yoktur</a:t>
            </a:r>
            <a:r>
              <a:rPr lang="en-US" dirty="0" smtClean="0">
                <a:solidFill>
                  <a:srgbClr val="C00000"/>
                </a:solidFill>
              </a:rPr>
              <a:t>. 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alıcısına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edildikten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sonra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ödemesinde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bulunabilir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Böylesi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havale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diye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adlandırılır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Havale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navlunla</a:t>
            </a:r>
            <a:r>
              <a:rPr lang="en-US" dirty="0" smtClean="0">
                <a:solidFill>
                  <a:srgbClr val="C00000"/>
                </a:solidFill>
              </a:rPr>
              <a:t> (freight collect) </a:t>
            </a:r>
            <a:r>
              <a:rPr lang="en-US" dirty="0" err="1" smtClean="0">
                <a:solidFill>
                  <a:srgbClr val="C00000"/>
                </a:solidFill>
              </a:rPr>
              <a:t>taşımalarda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kuruşuna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kadar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ödenmedikçe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etmeme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hakkı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Genel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üç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başlık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altında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toplanabilir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Bunlar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0"/>
            <a:ext cx="857256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b="1" dirty="0" err="1" smtClean="0">
                <a:solidFill>
                  <a:srgbClr val="002060"/>
                </a:solidFill>
              </a:rPr>
              <a:t>Götürü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Navlun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alanlarının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kısmının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kiralanmasına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sabit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ücretidir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dolayı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götürü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miktarı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hesaplanmaz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geminin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kiralanan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kısmını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doldursun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ister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doldurmasın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şirketine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durumundadır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tr-TR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Advalorem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Navlun</a:t>
            </a:r>
            <a:r>
              <a:rPr lang="en-US" sz="2400" b="1" dirty="0" smtClean="0">
                <a:solidFill>
                  <a:srgbClr val="C00000"/>
                </a:solidFill>
              </a:rPr>
              <a:t> 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Yükün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satış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değerinin</a:t>
            </a:r>
            <a:r>
              <a:rPr lang="en-US" dirty="0" smtClean="0">
                <a:solidFill>
                  <a:srgbClr val="C00000"/>
                </a:solidFill>
              </a:rPr>
              <a:t> belli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yüzdesi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üzerinden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türü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genellikle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değeri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yüksek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taşınmasında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uygulanır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 lvl="3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Ölü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Navlun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Taşıtanın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taahhüt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ettiği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eksik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yüklemesinden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doğan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kaybına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Yüklenmesi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istenen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taahhüt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miktarının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altında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eksik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miktarın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navlun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zararını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şirketine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tazminat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072494" cy="6286544"/>
          </a:xfrm>
        </p:spPr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Limana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Boşaltma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Masrafları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Diğer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Hizmetler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tr-TR" sz="2800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en-US" sz="2600" dirty="0" err="1" smtClean="0">
                <a:solidFill>
                  <a:srgbClr val="C00000"/>
                </a:solidFill>
              </a:rPr>
              <a:t>Limanlarda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gemiye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verilen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hizmetlerin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tarafı</a:t>
            </a:r>
            <a:r>
              <a:rPr lang="en-US" sz="2600" dirty="0" smtClean="0">
                <a:solidFill>
                  <a:srgbClr val="C00000"/>
                </a:solidFill>
              </a:rPr>
              <a:t>, </a:t>
            </a:r>
            <a:r>
              <a:rPr lang="en-US" sz="2600" dirty="0" err="1" smtClean="0">
                <a:solidFill>
                  <a:srgbClr val="C00000"/>
                </a:solidFill>
              </a:rPr>
              <a:t>taşıyandır</a:t>
            </a:r>
            <a:r>
              <a:rPr lang="en-US" sz="2600" dirty="0" smtClean="0">
                <a:solidFill>
                  <a:srgbClr val="C00000"/>
                </a:solidFill>
              </a:rPr>
              <a:t>. </a:t>
            </a:r>
            <a:r>
              <a:rPr lang="en-US" sz="2600" dirty="0" err="1" smtClean="0">
                <a:solidFill>
                  <a:srgbClr val="C00000"/>
                </a:solidFill>
              </a:rPr>
              <a:t>Dolayısı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ile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gemiyle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ilgili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hizmetlerin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karşılığı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taşıyan</a:t>
            </a:r>
            <a:r>
              <a:rPr lang="en-US" sz="2600" dirty="0" smtClean="0">
                <a:solidFill>
                  <a:srgbClr val="C00000"/>
                </a:solidFill>
              </a:rPr>
              <a:t> (</a:t>
            </a:r>
            <a:r>
              <a:rPr lang="en-US" sz="2600" dirty="0" err="1" smtClean="0">
                <a:solidFill>
                  <a:srgbClr val="C00000"/>
                </a:solidFill>
              </a:rPr>
              <a:t>veya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onun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adına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gemi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kaptanı</a:t>
            </a:r>
            <a:r>
              <a:rPr lang="en-US" sz="2600" dirty="0" smtClean="0">
                <a:solidFill>
                  <a:srgbClr val="C00000"/>
                </a:solidFill>
              </a:rPr>
              <a:t>) </a:t>
            </a:r>
            <a:r>
              <a:rPr lang="en-US" sz="2600" dirty="0" err="1" smtClean="0">
                <a:solidFill>
                  <a:srgbClr val="C00000"/>
                </a:solidFill>
              </a:rPr>
              <a:t>ya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da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gemi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acentesinden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alınır</a:t>
            </a:r>
            <a:r>
              <a:rPr lang="en-US" sz="2600" dirty="0" smtClean="0">
                <a:solidFill>
                  <a:srgbClr val="C00000"/>
                </a:solidFill>
              </a:rPr>
              <a:t>.</a:t>
            </a:r>
            <a:endParaRPr lang="tr-TR" sz="2600" dirty="0" smtClean="0">
              <a:solidFill>
                <a:srgbClr val="C00000"/>
              </a:solidFill>
            </a:endParaRPr>
          </a:p>
          <a:p>
            <a:r>
              <a:rPr lang="en-US" sz="2600" dirty="0" err="1" smtClean="0">
                <a:solidFill>
                  <a:srgbClr val="C00000"/>
                </a:solidFill>
              </a:rPr>
              <a:t>Taşıyan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ve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taşıtan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uygulamada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ya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f.i.o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şartı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(free in and out) </a:t>
            </a:r>
            <a:r>
              <a:rPr lang="en-US" sz="2600" dirty="0" err="1" smtClean="0">
                <a:solidFill>
                  <a:srgbClr val="C00000"/>
                </a:solidFill>
              </a:rPr>
              <a:t>ya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da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liner </a:t>
            </a:r>
            <a:r>
              <a:rPr lang="en-US" sz="2600" b="1" dirty="0" err="1" smtClean="0">
                <a:solidFill>
                  <a:srgbClr val="C00000"/>
                </a:solidFill>
              </a:rPr>
              <a:t>şartı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ile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gemiyi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bağlarlar</a:t>
            </a:r>
            <a:r>
              <a:rPr lang="en-US" sz="2600" dirty="0" smtClean="0">
                <a:solidFill>
                  <a:srgbClr val="C00000"/>
                </a:solidFill>
              </a:rPr>
              <a:t>. Bu </a:t>
            </a:r>
            <a:r>
              <a:rPr lang="en-US" sz="2600" dirty="0" err="1" smtClean="0">
                <a:solidFill>
                  <a:srgbClr val="C00000"/>
                </a:solidFill>
              </a:rPr>
              <a:t>şartlar</a:t>
            </a:r>
            <a:r>
              <a:rPr lang="en-US" sz="2600" dirty="0" smtClean="0">
                <a:solidFill>
                  <a:srgbClr val="C00000"/>
                </a:solidFill>
              </a:rPr>
              <a:t>, </a:t>
            </a:r>
            <a:r>
              <a:rPr lang="en-US" sz="2600" dirty="0" err="1" smtClean="0">
                <a:solidFill>
                  <a:srgbClr val="C00000"/>
                </a:solidFill>
              </a:rPr>
              <a:t>yükleme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ve</a:t>
            </a:r>
            <a:r>
              <a:rPr lang="en-US" sz="2600" dirty="0" smtClean="0">
                <a:solidFill>
                  <a:srgbClr val="C00000"/>
                </a:solidFill>
              </a:rPr>
              <a:t>/</a:t>
            </a:r>
            <a:r>
              <a:rPr lang="en-US" sz="2600" dirty="0" err="1" smtClean="0">
                <a:solidFill>
                  <a:srgbClr val="C00000"/>
                </a:solidFill>
              </a:rPr>
              <a:t>veya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boşaltmada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yükle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ilgili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liman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masraflarının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hangi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tarata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ait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olacağını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belirler</a:t>
            </a:r>
            <a:r>
              <a:rPr lang="en-US" sz="2600" dirty="0" smtClean="0">
                <a:solidFill>
                  <a:srgbClr val="C00000"/>
                </a:solidFill>
              </a:rPr>
              <a:t>.</a:t>
            </a:r>
            <a:endParaRPr lang="tr-TR" sz="2600" dirty="0" smtClean="0">
              <a:solidFill>
                <a:srgbClr val="C00000"/>
              </a:solidFill>
            </a:endParaRPr>
          </a:p>
          <a:p>
            <a:r>
              <a:rPr lang="en-US" sz="2600" dirty="0" smtClean="0">
                <a:solidFill>
                  <a:srgbClr val="C00000"/>
                </a:solidFill>
              </a:rPr>
              <a:t>FIO </a:t>
            </a:r>
            <a:r>
              <a:rPr lang="en-US" sz="2600" dirty="0" err="1" smtClean="0">
                <a:solidFill>
                  <a:srgbClr val="C00000"/>
                </a:solidFill>
              </a:rPr>
              <a:t>şartı</a:t>
            </a:r>
            <a:r>
              <a:rPr lang="en-US" sz="2600" dirty="0" smtClean="0">
                <a:solidFill>
                  <a:srgbClr val="C00000"/>
                </a:solidFill>
              </a:rPr>
              <a:t>, “</a:t>
            </a:r>
            <a:r>
              <a:rPr lang="en-US" sz="2600" dirty="0" err="1" smtClean="0">
                <a:solidFill>
                  <a:srgbClr val="C00000"/>
                </a:solidFill>
              </a:rPr>
              <a:t>yükleme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ve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boşaltma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masrafları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hariç</a:t>
            </a:r>
            <a:r>
              <a:rPr lang="en-US" sz="2600" dirty="0" smtClean="0">
                <a:solidFill>
                  <a:srgbClr val="C00000"/>
                </a:solidFill>
              </a:rPr>
              <a:t>” </a:t>
            </a:r>
            <a:r>
              <a:rPr lang="en-US" sz="2600" dirty="0" err="1" smtClean="0">
                <a:solidFill>
                  <a:srgbClr val="C00000"/>
                </a:solidFill>
              </a:rPr>
              <a:t>demektir</a:t>
            </a:r>
            <a:r>
              <a:rPr lang="en-US" sz="2600" dirty="0" smtClean="0">
                <a:solidFill>
                  <a:srgbClr val="C00000"/>
                </a:solidFill>
              </a:rPr>
              <a:t>. Bu </a:t>
            </a:r>
            <a:r>
              <a:rPr lang="en-US" sz="2600" dirty="0" err="1" smtClean="0">
                <a:solidFill>
                  <a:srgbClr val="C00000"/>
                </a:solidFill>
              </a:rPr>
              <a:t>şartta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taşıyan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yükleme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ve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boşaltma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limanında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yükle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ilgili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masraflara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karışmaz</a:t>
            </a:r>
            <a:r>
              <a:rPr lang="en-US" sz="2600" dirty="0" smtClean="0">
                <a:solidFill>
                  <a:srgbClr val="C00000"/>
                </a:solidFill>
              </a:rPr>
              <a:t>; </a:t>
            </a:r>
            <a:r>
              <a:rPr lang="en-US" sz="2600" dirty="0" err="1" smtClean="0">
                <a:solidFill>
                  <a:srgbClr val="C00000"/>
                </a:solidFill>
              </a:rPr>
              <a:t>yalnızca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gemiyle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ilgili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liman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masraflarım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öder</a:t>
            </a:r>
            <a:r>
              <a:rPr lang="en-US" sz="2600" dirty="0" smtClean="0">
                <a:solidFill>
                  <a:srgbClr val="C00000"/>
                </a:solidFill>
              </a:rPr>
              <a:t>. </a:t>
            </a:r>
            <a:r>
              <a:rPr lang="en-US" sz="2600" dirty="0" err="1" smtClean="0">
                <a:solidFill>
                  <a:srgbClr val="C00000"/>
                </a:solidFill>
              </a:rPr>
              <a:t>Yükle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ilgili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masrafları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satış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şartlarına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göre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taşıtan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veya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yükün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alıcısı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6429420"/>
          </a:xfrm>
        </p:spPr>
        <p:txBody>
          <a:bodyPr>
            <a:no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Diğer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Masraflar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ithalat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gönderisi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için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yapılacak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faturalamada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yukarıda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bahsedilen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giderlerin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yanında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unsurları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önüne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alınmaktadır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Bunlar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tr-TR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Diğer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özel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masraflar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tartma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işaretleme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etiketleme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tamir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kontrol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etme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beklemeler</a:t>
            </a:r>
            <a:r>
              <a:rPr lang="en-US" sz="2400" dirty="0" smtClean="0">
                <a:solidFill>
                  <a:srgbClr val="C00000"/>
                </a:solidFill>
              </a:rPr>
              <a:t> - </a:t>
            </a:r>
            <a:r>
              <a:rPr lang="en-US" sz="2400" dirty="0" err="1" smtClean="0">
                <a:solidFill>
                  <a:srgbClr val="C00000"/>
                </a:solidFill>
              </a:rPr>
              <a:t>demuraj</a:t>
            </a:r>
            <a:r>
              <a:rPr lang="en-US" sz="2400" dirty="0" smtClean="0">
                <a:solidFill>
                  <a:srgbClr val="C00000"/>
                </a:solidFill>
              </a:rPr>
              <a:t>, vb.)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Konteyner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için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ödemeler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Gümrük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işlemlerine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ait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masraflar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Limandan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yapılan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ücretleri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Konşimento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diğer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belgeleri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hazırlama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ücretleri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Taşıma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sigortası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primi</a:t>
            </a:r>
            <a:endParaRPr lang="tr-TR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smtClean="0">
                <a:solidFill>
                  <a:srgbClr val="C00000"/>
                </a:solidFill>
              </a:rPr>
              <a:t>Yurt </a:t>
            </a:r>
            <a:r>
              <a:rPr lang="en-US" sz="2400" dirty="0" err="1" smtClean="0">
                <a:solidFill>
                  <a:srgbClr val="C00000"/>
                </a:solidFill>
              </a:rPr>
              <a:t>dışı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acentelere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ödenen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tutarlar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solidFill>
            <a:schemeClr val="tx1"/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/>
              <a:t>Teşekkürler </a:t>
            </a:r>
            <a:endParaRPr lang="tr-TR" sz="4800" b="1" cap="all" dirty="0">
              <a:ln/>
              <a:solidFill>
                <a:schemeClr val="bg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54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</a:t>
            </a:r>
            <a:endParaRPr lang="tr-TR" sz="5400" b="1" cap="all" dirty="0">
              <a:ln/>
              <a:solidFill>
                <a:schemeClr val="bg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6858000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Büro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Araçları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ile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Alınan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Siparişler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organizatörleri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elde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etmiş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oldukları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refaranslara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dayanarak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çeşitli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büro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araçları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müşterilerle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iletişime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geçerek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sipariş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alabilir</a:t>
            </a:r>
            <a:r>
              <a:rPr lang="en-US" dirty="0" smtClean="0">
                <a:solidFill>
                  <a:srgbClr val="C00000"/>
                </a:solidFill>
              </a:rPr>
              <a:t>. Bu </a:t>
            </a:r>
            <a:r>
              <a:rPr lang="en-US" dirty="0" err="1" smtClean="0">
                <a:solidFill>
                  <a:srgbClr val="C00000"/>
                </a:solidFill>
              </a:rPr>
              <a:t>araçlarla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alınan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siparişler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ayrıca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yüzyüze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görüşülerek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teyit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edilmeli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yazılı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şekillendirilmelidir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Lojistik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firmalar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faks</a:t>
            </a:r>
            <a:r>
              <a:rPr lang="en-US" dirty="0" smtClean="0">
                <a:solidFill>
                  <a:srgbClr val="C00000"/>
                </a:solidFill>
              </a:rPr>
              <a:t>, e-</a:t>
            </a:r>
            <a:r>
              <a:rPr lang="en-US" dirty="0" err="1" smtClean="0">
                <a:solidFill>
                  <a:srgbClr val="C00000"/>
                </a:solidFill>
              </a:rPr>
              <a:t>posta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telefon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büro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araçlarını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müşteriden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sipariş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almada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kullanabilir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 </a:t>
            </a:r>
            <a:r>
              <a:rPr lang="en-US" sz="2800" dirty="0" smtClean="0">
                <a:solidFill>
                  <a:srgbClr val="002060"/>
                </a:solidFill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</a:rPr>
              <a:t>Taşıma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Sözleşmesi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İhracatçı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ithalatçı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aralarında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yapmış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oldukları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ticari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satım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takiben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nasıl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ulaştırılması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gerektiğini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belirler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İhracatçı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satışa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malların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ithalatçıya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ulaştırılması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taraflarından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imkânları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sağlanabileceği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gibi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konularda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uzmanlaşmış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hizmet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ağına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sahip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organizatörleri</a:t>
            </a:r>
            <a:r>
              <a:rPr lang="en-US" dirty="0" smtClean="0">
                <a:solidFill>
                  <a:srgbClr val="C00000"/>
                </a:solidFill>
              </a:rPr>
              <a:t> (freight forwarder) </a:t>
            </a:r>
            <a:r>
              <a:rPr lang="en-US" dirty="0" err="1" smtClean="0">
                <a:solidFill>
                  <a:srgbClr val="C00000"/>
                </a:solidFill>
              </a:rPr>
              <a:t>tarafından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yapılabilir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0"/>
            <a:ext cx="8715436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Ticari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satım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sözleşmesinde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lojistik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faaliyetlerinin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sorumluluğunu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kabul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kendisi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bizzat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işlerini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konusunda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uzman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işleri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organizatörü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bağlantıya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geçer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tr-TR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tr-TR" sz="24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</a:t>
            </a:r>
            <a:r>
              <a:rPr lang="tr-TR" sz="2400" b="1" dirty="0" smtClean="0">
                <a:solidFill>
                  <a:srgbClr val="002060"/>
                </a:solidFill>
              </a:rPr>
              <a:t>T</a:t>
            </a:r>
            <a:r>
              <a:rPr lang="en-US" sz="2400" b="1" dirty="0" err="1" smtClean="0">
                <a:solidFill>
                  <a:srgbClr val="002060"/>
                </a:solidFill>
              </a:rPr>
              <a:t>aşıma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Sözleşmesinin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Tanımı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Taraflardan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birine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deniz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yoluyla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eşya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yük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taşımayı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diğer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bunun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karşılığında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ücret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ödemeyi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taahhüt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sözleşmelere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denir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Taşıyan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arasında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yapılan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sözleşmedir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         </a:t>
            </a:r>
            <a:r>
              <a:rPr lang="tr-TR" sz="2400" b="1" dirty="0" smtClean="0">
                <a:solidFill>
                  <a:srgbClr val="C00000"/>
                </a:solidFill>
              </a:rPr>
              <a:t>                                                                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Taşıma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Sözleşmesi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ile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Görev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Kapsamlar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İthalat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sözleşmesi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tarafların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ihracatçı</a:t>
            </a:r>
            <a:r>
              <a:rPr lang="en-US" dirty="0" smtClean="0">
                <a:solidFill>
                  <a:srgbClr val="C00000"/>
                </a:solidFill>
              </a:rPr>
              <a:t> - </a:t>
            </a:r>
            <a:r>
              <a:rPr lang="en-US" dirty="0" err="1" smtClean="0">
                <a:solidFill>
                  <a:srgbClr val="C00000"/>
                </a:solidFill>
              </a:rPr>
              <a:t>ithalatçı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taşıyıcılar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görev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kapsamları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ortaya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konularak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üstlenecekleri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sorumluluklar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belirlenmiş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olur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 </a:t>
            </a:r>
            <a:endParaRPr lang="tr-TR" dirty="0" smtClean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443</TotalTime>
  <Words>2339</Words>
  <Application>Microsoft Office PowerPoint</Application>
  <PresentationFormat>Ekran Gösterisi (4:3)</PresentationFormat>
  <Paragraphs>430</Paragraphs>
  <Slides>78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78</vt:i4>
      </vt:variant>
    </vt:vector>
  </HeadingPairs>
  <TitlesOfParts>
    <vt:vector size="80" baseType="lpstr">
      <vt:lpstr>Dalga Biçimi</vt:lpstr>
      <vt:lpstr>Üst Düzey</vt:lpstr>
      <vt:lpstr>      Bu proje Avrupa Birliği ve Türkiye Cumhuriyeti tarafından finanse edilmektedir. </vt:lpstr>
      <vt:lpstr>Deniz yolu Taşımacılığı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Lojistik deniz yolu taşımacılığı</dc:title>
  <dc:creator>USER</dc:creator>
  <cp:lastModifiedBy>Bilal Keskin</cp:lastModifiedBy>
  <cp:revision>53</cp:revision>
  <dcterms:created xsi:type="dcterms:W3CDTF">2016-03-25T18:09:34Z</dcterms:created>
  <dcterms:modified xsi:type="dcterms:W3CDTF">2016-04-15T14:32:13Z</dcterms:modified>
</cp:coreProperties>
</file>